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handoutMasterIdLst>
    <p:handoutMasterId r:id="rId42"/>
  </p:handoutMasterIdLst>
  <p:sldIdLst>
    <p:sldId id="622" r:id="rId5"/>
    <p:sldId id="851" r:id="rId6"/>
    <p:sldId id="779" r:id="rId7"/>
    <p:sldId id="925" r:id="rId8"/>
    <p:sldId id="744" r:id="rId9"/>
    <p:sldId id="967" r:id="rId10"/>
    <p:sldId id="919" r:id="rId11"/>
    <p:sldId id="975" r:id="rId12"/>
    <p:sldId id="976" r:id="rId13"/>
    <p:sldId id="941" r:id="rId14"/>
    <p:sldId id="979" r:id="rId15"/>
    <p:sldId id="866" r:id="rId16"/>
    <p:sldId id="743" r:id="rId17"/>
    <p:sldId id="884" r:id="rId18"/>
    <p:sldId id="952" r:id="rId19"/>
    <p:sldId id="953" r:id="rId20"/>
    <p:sldId id="956" r:id="rId21"/>
    <p:sldId id="973" r:id="rId22"/>
    <p:sldId id="959" r:id="rId23"/>
    <p:sldId id="944" r:id="rId24"/>
    <p:sldId id="943" r:id="rId25"/>
    <p:sldId id="960" r:id="rId26"/>
    <p:sldId id="971" r:id="rId27"/>
    <p:sldId id="974" r:id="rId28"/>
    <p:sldId id="962" r:id="rId29"/>
    <p:sldId id="961" r:id="rId30"/>
    <p:sldId id="733" r:id="rId31"/>
    <p:sldId id="768" r:id="rId32"/>
    <p:sldId id="977" r:id="rId33"/>
    <p:sldId id="964" r:id="rId34"/>
    <p:sldId id="965" r:id="rId35"/>
    <p:sldId id="968" r:id="rId36"/>
    <p:sldId id="873" r:id="rId37"/>
    <p:sldId id="969" r:id="rId38"/>
    <p:sldId id="758" r:id="rId39"/>
    <p:sldId id="848"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E77130-3551-F18A-27A8-D13A085947D7}" name="pmc@dadlnet.dk" initials="pm" userId="S::urn:spo:guest#pmc@dadlnet.dk::" providerId="AD"/>
  <p188:author id="{139B6C37-E1AF-6F17-0A99-50EB78FDE2BE}" name="Christian Leick" initials="CL" userId="S::cleick@kiap.dk::05adb669-8f85-4767-9731-b07d04391db9" providerId="AD"/>
  <p188:author id="{AD09D4E4-F3A5-2C68-702B-55C4C37CCC58}" name="Kenneth Zimmermann" initials="KZ" userId="S::kzimmermann@kiap.dk::d34d6372-919b-4aba-a505-ea0e9fdbec66" providerId="AD"/>
  <p188:author id="{EE4594F6-D7FB-7713-FA10-1B7326DEE03C}" name="Peter Fahmy" initials="PF" userId="S::peter@eyedoctor.dk::4e90e41e-2c04-449a-9c40-d1ab15a050f5" providerId="AD"/>
  <p188:author id="{53C333F8-6383-1BF1-514E-1E9E7C761FE5}" name="Palle Christensen" initials="PC" userId="Palle Christense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 id="2" name="Christian Hollemann Pedersen" initials="CHP" lastIdx="1" clrIdx="1">
    <p:extLst>
      <p:ext uri="{19B8F6BF-5375-455C-9EA6-DF929625EA0E}">
        <p15:presenceInfo xmlns:p15="http://schemas.microsoft.com/office/powerpoint/2012/main" userId="S::chpedersen@kiap.dk::6f30a598-b08d-4755-976a-a0633ccb11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ABFFB5"/>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9" autoAdjust="0"/>
    <p:restoredTop sz="81938" autoAdjust="0"/>
  </p:normalViewPr>
  <p:slideViewPr>
    <p:cSldViewPr snapToGrid="0">
      <p:cViewPr varScale="1">
        <p:scale>
          <a:sx n="100" d="100"/>
          <a:sy n="100" d="100"/>
        </p:scale>
        <p:origin x="1339" y="72"/>
      </p:cViewPr>
      <p:guideLst>
        <p:guide orient="horz" pos="2160"/>
        <p:guide pos="3840"/>
      </p:guideLst>
    </p:cSldViewPr>
  </p:slideViewPr>
  <p:notesTextViewPr>
    <p:cViewPr>
      <p:scale>
        <a:sx n="1" d="1"/>
        <a:sy n="1" d="1"/>
      </p:scale>
      <p:origin x="0" y="0"/>
    </p:cViewPr>
  </p:notesTextViewPr>
  <p:sorterViewPr>
    <p:cViewPr>
      <p:scale>
        <a:sx n="100" d="100"/>
        <a:sy n="100" d="100"/>
      </p:scale>
      <p:origin x="0" y="-24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Leick" userId="05adb669-8f85-4767-9731-b07d04391db9" providerId="ADAL" clId="{F00F6AA5-6F5F-49EF-80F8-A51CD210C614}"/>
    <pc:docChg chg="undo redo custSel delSld modSld sldOrd">
      <pc:chgData name="Christian Leick" userId="05adb669-8f85-4767-9731-b07d04391db9" providerId="ADAL" clId="{F00F6AA5-6F5F-49EF-80F8-A51CD210C614}" dt="2023-11-10T09:54:14.949" v="6773" actId="20577"/>
      <pc:docMkLst>
        <pc:docMk/>
      </pc:docMkLst>
      <pc:sldChg chg="modSp mod modNotesTx">
        <pc:chgData name="Christian Leick" userId="05adb669-8f85-4767-9731-b07d04391db9" providerId="ADAL" clId="{F00F6AA5-6F5F-49EF-80F8-A51CD210C614}" dt="2023-11-09T12:15:24.092" v="1122" actId="20577"/>
        <pc:sldMkLst>
          <pc:docMk/>
          <pc:sldMk cId="489972543" sldId="622"/>
        </pc:sldMkLst>
        <pc:spChg chg="mod">
          <ac:chgData name="Christian Leick" userId="05adb669-8f85-4767-9731-b07d04391db9" providerId="ADAL" clId="{F00F6AA5-6F5F-49EF-80F8-A51CD210C614}" dt="2023-11-03T12:10:44.640" v="256" actId="6549"/>
          <ac:spMkLst>
            <pc:docMk/>
            <pc:sldMk cId="489972543" sldId="622"/>
            <ac:spMk id="2" creationId="{3DC6C4A8-ECBD-4694-954C-5444D7E1D574}"/>
          </ac:spMkLst>
        </pc:spChg>
      </pc:sldChg>
      <pc:sldChg chg="modNotesTx">
        <pc:chgData name="Christian Leick" userId="05adb669-8f85-4767-9731-b07d04391db9" providerId="ADAL" clId="{F00F6AA5-6F5F-49EF-80F8-A51CD210C614}" dt="2023-11-09T14:23:41.915" v="2862" actId="20577"/>
        <pc:sldMkLst>
          <pc:docMk/>
          <pc:sldMk cId="3448376559" sldId="743"/>
        </pc:sldMkLst>
      </pc:sldChg>
      <pc:sldChg chg="modSp mod modNotesTx">
        <pc:chgData name="Christian Leick" userId="05adb669-8f85-4767-9731-b07d04391db9" providerId="ADAL" clId="{F00F6AA5-6F5F-49EF-80F8-A51CD210C614}" dt="2023-11-10T08:32:45.195" v="4655" actId="20577"/>
        <pc:sldMkLst>
          <pc:docMk/>
          <pc:sldMk cId="934724382" sldId="768"/>
        </pc:sldMkLst>
        <pc:spChg chg="mod">
          <ac:chgData name="Christian Leick" userId="05adb669-8f85-4767-9731-b07d04391db9" providerId="ADAL" clId="{F00F6AA5-6F5F-49EF-80F8-A51CD210C614}" dt="2023-11-09T14:26:03.340" v="3087" actId="20577"/>
          <ac:spMkLst>
            <pc:docMk/>
            <pc:sldMk cId="934724382" sldId="768"/>
            <ac:spMk id="13" creationId="{ACCF2745-7A90-4B6F-90AB-A0EEC14E960F}"/>
          </ac:spMkLst>
        </pc:spChg>
      </pc:sldChg>
      <pc:sldChg chg="modNotesTx">
        <pc:chgData name="Christian Leick" userId="05adb669-8f85-4767-9731-b07d04391db9" providerId="ADAL" clId="{F00F6AA5-6F5F-49EF-80F8-A51CD210C614}" dt="2023-11-09T11:47:58.107" v="672" actId="20577"/>
        <pc:sldMkLst>
          <pc:docMk/>
          <pc:sldMk cId="59313964" sldId="779"/>
        </pc:sldMkLst>
      </pc:sldChg>
      <pc:sldChg chg="modNotesTx">
        <pc:chgData name="Christian Leick" userId="05adb669-8f85-4767-9731-b07d04391db9" providerId="ADAL" clId="{F00F6AA5-6F5F-49EF-80F8-A51CD210C614}" dt="2023-11-10T08:38:17.922" v="4951" actId="20577"/>
        <pc:sldMkLst>
          <pc:docMk/>
          <pc:sldMk cId="1447104663" sldId="848"/>
        </pc:sldMkLst>
      </pc:sldChg>
      <pc:sldChg chg="modNotesTx">
        <pc:chgData name="Christian Leick" userId="05adb669-8f85-4767-9731-b07d04391db9" providerId="ADAL" clId="{F00F6AA5-6F5F-49EF-80F8-A51CD210C614}" dt="2023-11-09T12:16:15.157" v="1281" actId="20577"/>
        <pc:sldMkLst>
          <pc:docMk/>
          <pc:sldMk cId="2252319294" sldId="851"/>
        </pc:sldMkLst>
      </pc:sldChg>
      <pc:sldChg chg="modNotesTx">
        <pc:chgData name="Christian Leick" userId="05adb669-8f85-4767-9731-b07d04391db9" providerId="ADAL" clId="{F00F6AA5-6F5F-49EF-80F8-A51CD210C614}" dt="2023-11-09T14:23:11.243" v="2805" actId="20577"/>
        <pc:sldMkLst>
          <pc:docMk/>
          <pc:sldMk cId="3124564493" sldId="866"/>
        </pc:sldMkLst>
      </pc:sldChg>
      <pc:sldChg chg="modNotesTx">
        <pc:chgData name="Christian Leick" userId="05adb669-8f85-4767-9731-b07d04391db9" providerId="ADAL" clId="{F00F6AA5-6F5F-49EF-80F8-A51CD210C614}" dt="2023-11-10T09:47:47.919" v="6218" actId="20577"/>
        <pc:sldMkLst>
          <pc:docMk/>
          <pc:sldMk cId="831564455" sldId="873"/>
        </pc:sldMkLst>
      </pc:sldChg>
      <pc:sldChg chg="modNotesTx">
        <pc:chgData name="Christian Leick" userId="05adb669-8f85-4767-9731-b07d04391db9" providerId="ADAL" clId="{F00F6AA5-6F5F-49EF-80F8-A51CD210C614}" dt="2023-11-09T14:24:14.124" v="3011" actId="20577"/>
        <pc:sldMkLst>
          <pc:docMk/>
          <pc:sldMk cId="2756939535" sldId="884"/>
        </pc:sldMkLst>
      </pc:sldChg>
      <pc:sldChg chg="addSp delSp modSp mod modNotesTx">
        <pc:chgData name="Christian Leick" userId="05adb669-8f85-4767-9731-b07d04391db9" providerId="ADAL" clId="{F00F6AA5-6F5F-49EF-80F8-A51CD210C614}" dt="2023-11-09T13:47:11.697" v="2102" actId="115"/>
        <pc:sldMkLst>
          <pc:docMk/>
          <pc:sldMk cId="2424969856" sldId="919"/>
        </pc:sldMkLst>
        <pc:spChg chg="add mod">
          <ac:chgData name="Christian Leick" userId="05adb669-8f85-4767-9731-b07d04391db9" providerId="ADAL" clId="{F00F6AA5-6F5F-49EF-80F8-A51CD210C614}" dt="2023-11-03T12:03:49.415" v="88" actId="1076"/>
          <ac:spMkLst>
            <pc:docMk/>
            <pc:sldMk cId="2424969856" sldId="919"/>
            <ac:spMk id="3" creationId="{F44061D2-CA02-8A7C-1EA9-350DD3A118C7}"/>
          </ac:spMkLst>
        </pc:spChg>
        <pc:graphicFrameChg chg="add del mod">
          <ac:chgData name="Christian Leick" userId="05adb669-8f85-4767-9731-b07d04391db9" providerId="ADAL" clId="{F00F6AA5-6F5F-49EF-80F8-A51CD210C614}" dt="2023-11-03T12:00:46.324" v="64" actId="478"/>
          <ac:graphicFrameMkLst>
            <pc:docMk/>
            <pc:sldMk cId="2424969856" sldId="919"/>
            <ac:graphicFrameMk id="4" creationId="{50DF823F-D22A-94ED-BE35-19C5119F9436}"/>
          </ac:graphicFrameMkLst>
        </pc:graphicFrameChg>
        <pc:graphicFrameChg chg="add del mod">
          <ac:chgData name="Christian Leick" userId="05adb669-8f85-4767-9731-b07d04391db9" providerId="ADAL" clId="{F00F6AA5-6F5F-49EF-80F8-A51CD210C614}" dt="2023-11-03T12:00:08.745" v="58" actId="478"/>
          <ac:graphicFrameMkLst>
            <pc:docMk/>
            <pc:sldMk cId="2424969856" sldId="919"/>
            <ac:graphicFrameMk id="7" creationId="{6D9C6670-6599-25F4-BF1E-5342F276FE1A}"/>
          </ac:graphicFrameMkLst>
        </pc:graphicFrameChg>
        <pc:graphicFrameChg chg="add mod">
          <ac:chgData name="Christian Leick" userId="05adb669-8f85-4767-9731-b07d04391db9" providerId="ADAL" clId="{F00F6AA5-6F5F-49EF-80F8-A51CD210C614}" dt="2023-11-03T12:04:12.338" v="95" actId="403"/>
          <ac:graphicFrameMkLst>
            <pc:docMk/>
            <pc:sldMk cId="2424969856" sldId="919"/>
            <ac:graphicFrameMk id="12" creationId="{9CFECB4B-AA6F-AF2E-0E42-01F3FA3B2721}"/>
          </ac:graphicFrameMkLst>
        </pc:graphicFrameChg>
      </pc:sldChg>
      <pc:sldChg chg="modSp mod modNotesTx">
        <pc:chgData name="Christian Leick" userId="05adb669-8f85-4767-9731-b07d04391db9" providerId="ADAL" clId="{F00F6AA5-6F5F-49EF-80F8-A51CD210C614}" dt="2023-11-09T11:47:24.341" v="594" actId="20577"/>
        <pc:sldMkLst>
          <pc:docMk/>
          <pc:sldMk cId="3636880213" sldId="925"/>
        </pc:sldMkLst>
        <pc:graphicFrameChg chg="mod modGraphic">
          <ac:chgData name="Christian Leick" userId="05adb669-8f85-4767-9731-b07d04391db9" providerId="ADAL" clId="{F00F6AA5-6F5F-49EF-80F8-A51CD210C614}" dt="2023-11-07T12:17:29.531" v="308" actId="20577"/>
          <ac:graphicFrameMkLst>
            <pc:docMk/>
            <pc:sldMk cId="3636880213" sldId="925"/>
            <ac:graphicFrameMk id="4" creationId="{BD7F323C-3061-A5CC-8013-B9DB7C09BA22}"/>
          </ac:graphicFrameMkLst>
        </pc:graphicFrameChg>
      </pc:sldChg>
      <pc:sldChg chg="addSp delSp modSp mod modNotesTx">
        <pc:chgData name="Christian Leick" userId="05adb669-8f85-4767-9731-b07d04391db9" providerId="ADAL" clId="{F00F6AA5-6F5F-49EF-80F8-A51CD210C614}" dt="2023-11-10T09:43:21.822" v="6000" actId="20577"/>
        <pc:sldMkLst>
          <pc:docMk/>
          <pc:sldMk cId="573956653" sldId="941"/>
        </pc:sldMkLst>
        <pc:spChg chg="mod">
          <ac:chgData name="Christian Leick" userId="05adb669-8f85-4767-9731-b07d04391db9" providerId="ADAL" clId="{F00F6AA5-6F5F-49EF-80F8-A51CD210C614}" dt="2023-11-10T09:43:21.822" v="6000" actId="20577"/>
          <ac:spMkLst>
            <pc:docMk/>
            <pc:sldMk cId="573956653" sldId="941"/>
            <ac:spMk id="3" creationId="{77C2371C-B5A8-CB06-46ED-BEBE11FD8068}"/>
          </ac:spMkLst>
        </pc:spChg>
        <pc:spChg chg="add mod">
          <ac:chgData name="Christian Leick" userId="05adb669-8f85-4767-9731-b07d04391db9" providerId="ADAL" clId="{F00F6AA5-6F5F-49EF-80F8-A51CD210C614}" dt="2023-11-03T12:09:23.172" v="178"/>
          <ac:spMkLst>
            <pc:docMk/>
            <pc:sldMk cId="573956653" sldId="941"/>
            <ac:spMk id="4" creationId="{ACECA903-6841-2DCC-5FF6-F309318046C6}"/>
          </ac:spMkLst>
        </pc:spChg>
        <pc:graphicFrameChg chg="add mod">
          <ac:chgData name="Christian Leick" userId="05adb669-8f85-4767-9731-b07d04391db9" providerId="ADAL" clId="{F00F6AA5-6F5F-49EF-80F8-A51CD210C614}" dt="2023-11-03T12:08:30.858" v="175"/>
          <ac:graphicFrameMkLst>
            <pc:docMk/>
            <pc:sldMk cId="573956653" sldId="941"/>
            <ac:graphicFrameMk id="2" creationId="{95500C59-4D5A-B575-E890-C4E5478CE68F}"/>
          </ac:graphicFrameMkLst>
        </pc:graphicFrameChg>
        <pc:graphicFrameChg chg="del">
          <ac:chgData name="Christian Leick" userId="05adb669-8f85-4767-9731-b07d04391db9" providerId="ADAL" clId="{F00F6AA5-6F5F-49EF-80F8-A51CD210C614}" dt="2023-11-03T12:08:30.704" v="174" actId="478"/>
          <ac:graphicFrameMkLst>
            <pc:docMk/>
            <pc:sldMk cId="573956653" sldId="941"/>
            <ac:graphicFrameMk id="5" creationId="{D0513DD7-93B9-CE6E-7170-91058809DAB9}"/>
          </ac:graphicFrameMkLst>
        </pc:graphicFrameChg>
      </pc:sldChg>
      <pc:sldChg chg="modSp mod modNotesTx">
        <pc:chgData name="Christian Leick" userId="05adb669-8f85-4767-9731-b07d04391db9" providerId="ADAL" clId="{F00F6AA5-6F5F-49EF-80F8-A51CD210C614}" dt="2023-11-09T14:46:10.918" v="3740"/>
        <pc:sldMkLst>
          <pc:docMk/>
          <pc:sldMk cId="4080546929" sldId="943"/>
        </pc:sldMkLst>
        <pc:spChg chg="mod">
          <ac:chgData name="Christian Leick" userId="05adb669-8f85-4767-9731-b07d04391db9" providerId="ADAL" clId="{F00F6AA5-6F5F-49EF-80F8-A51CD210C614}" dt="2023-11-09T14:25:21.405" v="3071" actId="20577"/>
          <ac:spMkLst>
            <pc:docMk/>
            <pc:sldMk cId="4080546929" sldId="943"/>
            <ac:spMk id="2" creationId="{3DC6C4A8-ECBD-4694-954C-5444D7E1D574}"/>
          </ac:spMkLst>
        </pc:spChg>
      </pc:sldChg>
      <pc:sldChg chg="addSp modSp mod modNotesTx">
        <pc:chgData name="Christian Leick" userId="05adb669-8f85-4767-9731-b07d04391db9" providerId="ADAL" clId="{F00F6AA5-6F5F-49EF-80F8-A51CD210C614}" dt="2023-11-09T14:45:38.204" v="3737" actId="20577"/>
        <pc:sldMkLst>
          <pc:docMk/>
          <pc:sldMk cId="144939721" sldId="944"/>
        </pc:sldMkLst>
        <pc:spChg chg="mod">
          <ac:chgData name="Christian Leick" userId="05adb669-8f85-4767-9731-b07d04391db9" providerId="ADAL" clId="{F00F6AA5-6F5F-49EF-80F8-A51CD210C614}" dt="2023-11-09T14:25:17.911" v="3068" actId="20577"/>
          <ac:spMkLst>
            <pc:docMk/>
            <pc:sldMk cId="144939721" sldId="944"/>
            <ac:spMk id="2" creationId="{3DC6C4A8-ECBD-4694-954C-5444D7E1D574}"/>
          </ac:spMkLst>
        </pc:spChg>
        <pc:picChg chg="add mod">
          <ac:chgData name="Christian Leick" userId="05adb669-8f85-4767-9731-b07d04391db9" providerId="ADAL" clId="{F00F6AA5-6F5F-49EF-80F8-A51CD210C614}" dt="2023-11-03T11:57:15.304" v="0"/>
          <ac:picMkLst>
            <pc:docMk/>
            <pc:sldMk cId="144939721" sldId="944"/>
            <ac:picMk id="3" creationId="{AE671103-F182-D1D8-B91B-A4A6D712DD7C}"/>
          </ac:picMkLst>
        </pc:picChg>
      </pc:sldChg>
      <pc:sldChg chg="modNotesTx">
        <pc:chgData name="Christian Leick" userId="05adb669-8f85-4767-9731-b07d04391db9" providerId="ADAL" clId="{F00F6AA5-6F5F-49EF-80F8-A51CD210C614}" dt="2023-11-09T14:48:06.104" v="3822" actId="20577"/>
        <pc:sldMkLst>
          <pc:docMk/>
          <pc:sldMk cId="2061279314" sldId="952"/>
        </pc:sldMkLst>
      </pc:sldChg>
      <pc:sldChg chg="modNotesTx">
        <pc:chgData name="Christian Leick" userId="05adb669-8f85-4767-9731-b07d04391db9" providerId="ADAL" clId="{F00F6AA5-6F5F-49EF-80F8-A51CD210C614}" dt="2023-11-09T14:48:08.480" v="3823" actId="20577"/>
        <pc:sldMkLst>
          <pc:docMk/>
          <pc:sldMk cId="1484877155" sldId="953"/>
        </pc:sldMkLst>
      </pc:sldChg>
      <pc:sldChg chg="modNotesTx">
        <pc:chgData name="Christian Leick" userId="05adb669-8f85-4767-9731-b07d04391db9" providerId="ADAL" clId="{F00F6AA5-6F5F-49EF-80F8-A51CD210C614}" dt="2023-11-09T14:48:10.469" v="3824" actId="20577"/>
        <pc:sldMkLst>
          <pc:docMk/>
          <pc:sldMk cId="3412314170" sldId="956"/>
        </pc:sldMkLst>
      </pc:sldChg>
      <pc:sldChg chg="modNotesTx">
        <pc:chgData name="Christian Leick" userId="05adb669-8f85-4767-9731-b07d04391db9" providerId="ADAL" clId="{F00F6AA5-6F5F-49EF-80F8-A51CD210C614}" dt="2023-11-10T08:26:24.511" v="3852" actId="20577"/>
        <pc:sldMkLst>
          <pc:docMk/>
          <pc:sldMk cId="1478659318" sldId="959"/>
        </pc:sldMkLst>
      </pc:sldChg>
      <pc:sldChg chg="modNotesTx">
        <pc:chgData name="Christian Leick" userId="05adb669-8f85-4767-9731-b07d04391db9" providerId="ADAL" clId="{F00F6AA5-6F5F-49EF-80F8-A51CD210C614}" dt="2023-11-09T14:47:47.314" v="3817" actId="20577"/>
        <pc:sldMkLst>
          <pc:docMk/>
          <pc:sldMk cId="3084983189" sldId="960"/>
        </pc:sldMkLst>
      </pc:sldChg>
      <pc:sldChg chg="modNotesTx">
        <pc:chgData name="Christian Leick" userId="05adb669-8f85-4767-9731-b07d04391db9" providerId="ADAL" clId="{F00F6AA5-6F5F-49EF-80F8-A51CD210C614}" dt="2023-11-09T14:47:53.715" v="3818" actId="20577"/>
        <pc:sldMkLst>
          <pc:docMk/>
          <pc:sldMk cId="4064003421" sldId="961"/>
        </pc:sldMkLst>
      </pc:sldChg>
      <pc:sldChg chg="modNotesTx">
        <pc:chgData name="Christian Leick" userId="05adb669-8f85-4767-9731-b07d04391db9" providerId="ADAL" clId="{F00F6AA5-6F5F-49EF-80F8-A51CD210C614}" dt="2023-11-09T14:47:55.924" v="3819" actId="20577"/>
        <pc:sldMkLst>
          <pc:docMk/>
          <pc:sldMk cId="3323650656" sldId="962"/>
        </pc:sldMkLst>
      </pc:sldChg>
      <pc:sldChg chg="modSp mod modNotesTx">
        <pc:chgData name="Christian Leick" userId="05adb669-8f85-4767-9731-b07d04391db9" providerId="ADAL" clId="{F00F6AA5-6F5F-49EF-80F8-A51CD210C614}" dt="2023-11-10T08:33:17.169" v="4694" actId="20577"/>
        <pc:sldMkLst>
          <pc:docMk/>
          <pc:sldMk cId="1210633820" sldId="964"/>
        </pc:sldMkLst>
        <pc:spChg chg="mod">
          <ac:chgData name="Christian Leick" userId="05adb669-8f85-4767-9731-b07d04391db9" providerId="ADAL" clId="{F00F6AA5-6F5F-49EF-80F8-A51CD210C614}" dt="2023-11-03T12:15:01.337" v="298" actId="20577"/>
          <ac:spMkLst>
            <pc:docMk/>
            <pc:sldMk cId="1210633820" sldId="964"/>
            <ac:spMk id="2" creationId="{3DC6C4A8-ECBD-4694-954C-5444D7E1D574}"/>
          </ac:spMkLst>
        </pc:spChg>
      </pc:sldChg>
      <pc:sldChg chg="modSp mod modNotesTx">
        <pc:chgData name="Christian Leick" userId="05adb669-8f85-4767-9731-b07d04391db9" providerId="ADAL" clId="{F00F6AA5-6F5F-49EF-80F8-A51CD210C614}" dt="2023-11-10T08:38:04.359" v="4940" actId="20577"/>
        <pc:sldMkLst>
          <pc:docMk/>
          <pc:sldMk cId="509802279" sldId="965"/>
        </pc:sldMkLst>
        <pc:spChg chg="mod">
          <ac:chgData name="Christian Leick" userId="05adb669-8f85-4767-9731-b07d04391db9" providerId="ADAL" clId="{F00F6AA5-6F5F-49EF-80F8-A51CD210C614}" dt="2023-11-09T14:26:13.947" v="3089" actId="20577"/>
          <ac:spMkLst>
            <pc:docMk/>
            <pc:sldMk cId="509802279" sldId="965"/>
            <ac:spMk id="2" creationId="{3DC6C4A8-ECBD-4694-954C-5444D7E1D574}"/>
          </ac:spMkLst>
        </pc:spChg>
      </pc:sldChg>
      <pc:sldChg chg="modSp mod modNotesTx">
        <pc:chgData name="Christian Leick" userId="05adb669-8f85-4767-9731-b07d04391db9" providerId="ADAL" clId="{F00F6AA5-6F5F-49EF-80F8-A51CD210C614}" dt="2023-11-09T13:46:51.808" v="2062" actId="20577"/>
        <pc:sldMkLst>
          <pc:docMk/>
          <pc:sldMk cId="2737550980" sldId="967"/>
        </pc:sldMkLst>
        <pc:spChg chg="mod">
          <ac:chgData name="Christian Leick" userId="05adb669-8f85-4767-9731-b07d04391db9" providerId="ADAL" clId="{F00F6AA5-6F5F-49EF-80F8-A51CD210C614}" dt="2023-11-07T12:18:02.202" v="319" actId="20577"/>
          <ac:spMkLst>
            <pc:docMk/>
            <pc:sldMk cId="2737550980" sldId="967"/>
            <ac:spMk id="13" creationId="{ACCF2745-7A90-4B6F-90AB-A0EEC14E960F}"/>
          </ac:spMkLst>
        </pc:spChg>
      </pc:sldChg>
      <pc:sldChg chg="modSp mod modNotesTx">
        <pc:chgData name="Christian Leick" userId="05adb669-8f85-4767-9731-b07d04391db9" providerId="ADAL" clId="{F00F6AA5-6F5F-49EF-80F8-A51CD210C614}" dt="2023-11-10T09:16:22.145" v="5941" actId="20577"/>
        <pc:sldMkLst>
          <pc:docMk/>
          <pc:sldMk cId="4139879903" sldId="968"/>
        </pc:sldMkLst>
        <pc:spChg chg="mod">
          <ac:chgData name="Christian Leick" userId="05adb669-8f85-4767-9731-b07d04391db9" providerId="ADAL" clId="{F00F6AA5-6F5F-49EF-80F8-A51CD210C614}" dt="2023-11-10T08:39:45.069" v="5089" actId="115"/>
          <ac:spMkLst>
            <pc:docMk/>
            <pc:sldMk cId="4139879903" sldId="968"/>
            <ac:spMk id="13" creationId="{ACCF2745-7A90-4B6F-90AB-A0EEC14E960F}"/>
          </ac:spMkLst>
        </pc:spChg>
      </pc:sldChg>
      <pc:sldChg chg="modNotesTx">
        <pc:chgData name="Christian Leick" userId="05adb669-8f85-4767-9731-b07d04391db9" providerId="ADAL" clId="{F00F6AA5-6F5F-49EF-80F8-A51CD210C614}" dt="2023-11-10T09:54:14.949" v="6773" actId="20577"/>
        <pc:sldMkLst>
          <pc:docMk/>
          <pc:sldMk cId="176506021" sldId="969"/>
        </pc:sldMkLst>
      </pc:sldChg>
      <pc:sldChg chg="modNotesTx">
        <pc:chgData name="Christian Leick" userId="05adb669-8f85-4767-9731-b07d04391db9" providerId="ADAL" clId="{F00F6AA5-6F5F-49EF-80F8-A51CD210C614}" dt="2023-11-09T14:48:00.338" v="3821" actId="20577"/>
        <pc:sldMkLst>
          <pc:docMk/>
          <pc:sldMk cId="2095750546" sldId="971"/>
        </pc:sldMkLst>
      </pc:sldChg>
      <pc:sldChg chg="modNotesTx">
        <pc:chgData name="Christian Leick" userId="05adb669-8f85-4767-9731-b07d04391db9" providerId="ADAL" clId="{F00F6AA5-6F5F-49EF-80F8-A51CD210C614}" dt="2023-11-09T14:48:13.063" v="3825" actId="20577"/>
        <pc:sldMkLst>
          <pc:docMk/>
          <pc:sldMk cId="3023346998" sldId="973"/>
        </pc:sldMkLst>
      </pc:sldChg>
      <pc:sldChg chg="modNotesTx">
        <pc:chgData name="Christian Leick" userId="05adb669-8f85-4767-9731-b07d04391db9" providerId="ADAL" clId="{F00F6AA5-6F5F-49EF-80F8-A51CD210C614}" dt="2023-11-09T14:47:58.095" v="3820" actId="20577"/>
        <pc:sldMkLst>
          <pc:docMk/>
          <pc:sldMk cId="640729918" sldId="974"/>
        </pc:sldMkLst>
      </pc:sldChg>
      <pc:sldChg chg="addSp delSp modSp mod modNotesTx">
        <pc:chgData name="Christian Leick" userId="05adb669-8f85-4767-9731-b07d04391db9" providerId="ADAL" clId="{F00F6AA5-6F5F-49EF-80F8-A51CD210C614}" dt="2023-11-09T13:47:16.105" v="2103"/>
        <pc:sldMkLst>
          <pc:docMk/>
          <pc:sldMk cId="432399703" sldId="975"/>
        </pc:sldMkLst>
        <pc:spChg chg="add mod">
          <ac:chgData name="Christian Leick" userId="05adb669-8f85-4767-9731-b07d04391db9" providerId="ADAL" clId="{F00F6AA5-6F5F-49EF-80F8-A51CD210C614}" dt="2023-11-03T12:07:18.720" v="122"/>
          <ac:spMkLst>
            <pc:docMk/>
            <pc:sldMk cId="432399703" sldId="975"/>
            <ac:spMk id="6" creationId="{4DAB7B7E-ED68-E752-1902-A2D205F494EB}"/>
          </ac:spMkLst>
        </pc:spChg>
        <pc:graphicFrameChg chg="add mod">
          <ac:chgData name="Christian Leick" userId="05adb669-8f85-4767-9731-b07d04391db9" providerId="ADAL" clId="{F00F6AA5-6F5F-49EF-80F8-A51CD210C614}" dt="2023-11-03T12:07:13.861" v="121" actId="403"/>
          <ac:graphicFrameMkLst>
            <pc:docMk/>
            <pc:sldMk cId="432399703" sldId="975"/>
            <ac:graphicFrameMk id="5" creationId="{3341206C-BC03-C9EF-AC4F-D3895A47EFAA}"/>
          </ac:graphicFrameMkLst>
        </pc:graphicFrameChg>
        <pc:graphicFrameChg chg="del">
          <ac:chgData name="Christian Leick" userId="05adb669-8f85-4767-9731-b07d04391db9" providerId="ADAL" clId="{F00F6AA5-6F5F-49EF-80F8-A51CD210C614}" dt="2023-11-03T12:06:43.242" v="113" actId="478"/>
          <ac:graphicFrameMkLst>
            <pc:docMk/>
            <pc:sldMk cId="432399703" sldId="975"/>
            <ac:graphicFrameMk id="7" creationId="{216099BC-9FE7-9078-7B41-E0E329CF8171}"/>
          </ac:graphicFrameMkLst>
        </pc:graphicFrameChg>
      </pc:sldChg>
      <pc:sldChg chg="modSp mod modNotesTx">
        <pc:chgData name="Christian Leick" userId="05adb669-8f85-4767-9731-b07d04391db9" providerId="ADAL" clId="{F00F6AA5-6F5F-49EF-80F8-A51CD210C614}" dt="2023-11-09T13:47:19.330" v="2104"/>
        <pc:sldMkLst>
          <pc:docMk/>
          <pc:sldMk cId="1056064970" sldId="976"/>
        </pc:sldMkLst>
        <pc:spChg chg="mod">
          <ac:chgData name="Christian Leick" userId="05adb669-8f85-4767-9731-b07d04391db9" providerId="ADAL" clId="{F00F6AA5-6F5F-49EF-80F8-A51CD210C614}" dt="2023-11-03T12:07:51.610" v="170" actId="5793"/>
          <ac:spMkLst>
            <pc:docMk/>
            <pc:sldMk cId="1056064970" sldId="976"/>
            <ac:spMk id="5" creationId="{128C88E1-56A4-1DDF-BBBD-78E2251B98F7}"/>
          </ac:spMkLst>
        </pc:spChg>
      </pc:sldChg>
      <pc:sldChg chg="modSp mod ord modNotesTx">
        <pc:chgData name="Christian Leick" userId="05adb669-8f85-4767-9731-b07d04391db9" providerId="ADAL" clId="{F00F6AA5-6F5F-49EF-80F8-A51CD210C614}" dt="2023-11-10T08:32:58.899" v="4656"/>
        <pc:sldMkLst>
          <pc:docMk/>
          <pc:sldMk cId="3074022878" sldId="977"/>
        </pc:sldMkLst>
        <pc:spChg chg="mod">
          <ac:chgData name="Christian Leick" userId="05adb669-8f85-4767-9731-b07d04391db9" providerId="ADAL" clId="{F00F6AA5-6F5F-49EF-80F8-A51CD210C614}" dt="2023-11-03T12:08:00.899" v="173" actId="20577"/>
          <ac:spMkLst>
            <pc:docMk/>
            <pc:sldMk cId="3074022878" sldId="977"/>
            <ac:spMk id="2" creationId="{9E983784-B1AE-595A-E854-006CE36F0712}"/>
          </ac:spMkLst>
        </pc:spChg>
        <pc:spChg chg="mod">
          <ac:chgData name="Christian Leick" userId="05adb669-8f85-4767-9731-b07d04391db9" providerId="ADAL" clId="{F00F6AA5-6F5F-49EF-80F8-A51CD210C614}" dt="2023-11-03T12:07:45.319" v="155" actId="20577"/>
          <ac:spMkLst>
            <pc:docMk/>
            <pc:sldMk cId="3074022878" sldId="977"/>
            <ac:spMk id="5" creationId="{128C88E1-56A4-1DDF-BBBD-78E2251B98F7}"/>
          </ac:spMkLst>
        </pc:spChg>
      </pc:sldChg>
      <pc:sldChg chg="del">
        <pc:chgData name="Christian Leick" userId="05adb669-8f85-4767-9731-b07d04391db9" providerId="ADAL" clId="{F00F6AA5-6F5F-49EF-80F8-A51CD210C614}" dt="2023-11-03T12:07:57.645" v="171" actId="47"/>
        <pc:sldMkLst>
          <pc:docMk/>
          <pc:sldMk cId="195470551" sldId="978"/>
        </pc:sldMkLst>
      </pc:sldChg>
      <pc:sldChg chg="addSp delSp modSp mod modNotesTx">
        <pc:chgData name="Christian Leick" userId="05adb669-8f85-4767-9731-b07d04391db9" providerId="ADAL" clId="{F00F6AA5-6F5F-49EF-80F8-A51CD210C614}" dt="2023-11-09T14:02:02.740" v="2517" actId="20577"/>
        <pc:sldMkLst>
          <pc:docMk/>
          <pc:sldMk cId="524242139" sldId="979"/>
        </pc:sldMkLst>
        <pc:spChg chg="mod">
          <ac:chgData name="Christian Leick" userId="05adb669-8f85-4767-9731-b07d04391db9" providerId="ADAL" clId="{F00F6AA5-6F5F-49EF-80F8-A51CD210C614}" dt="2023-11-09T14:00:05.018" v="2229" actId="207"/>
          <ac:spMkLst>
            <pc:docMk/>
            <pc:sldMk cId="524242139" sldId="979"/>
            <ac:spMk id="3" creationId="{77C2371C-B5A8-CB06-46ED-BEBE11FD8068}"/>
          </ac:spMkLst>
        </pc:spChg>
        <pc:spChg chg="add mod">
          <ac:chgData name="Christian Leick" userId="05adb669-8f85-4767-9731-b07d04391db9" providerId="ADAL" clId="{F00F6AA5-6F5F-49EF-80F8-A51CD210C614}" dt="2023-11-03T12:09:24.878" v="179"/>
          <ac:spMkLst>
            <pc:docMk/>
            <pc:sldMk cId="524242139" sldId="979"/>
            <ac:spMk id="5" creationId="{0DD1EB55-E1A4-5736-067B-271AEA121695}"/>
          </ac:spMkLst>
        </pc:spChg>
        <pc:graphicFrameChg chg="del">
          <ac:chgData name="Christian Leick" userId="05adb669-8f85-4767-9731-b07d04391db9" providerId="ADAL" clId="{F00F6AA5-6F5F-49EF-80F8-A51CD210C614}" dt="2023-11-03T12:08:34.566" v="176" actId="478"/>
          <ac:graphicFrameMkLst>
            <pc:docMk/>
            <pc:sldMk cId="524242139" sldId="979"/>
            <ac:graphicFrameMk id="2" creationId="{CA27A1D3-D606-DD7D-F20D-02728E947EE7}"/>
          </ac:graphicFrameMkLst>
        </pc:graphicFrameChg>
        <pc:graphicFrameChg chg="add mod">
          <ac:chgData name="Christian Leick" userId="05adb669-8f85-4767-9731-b07d04391db9" providerId="ADAL" clId="{F00F6AA5-6F5F-49EF-80F8-A51CD210C614}" dt="2023-11-03T12:08:34.713" v="177"/>
          <ac:graphicFrameMkLst>
            <pc:docMk/>
            <pc:sldMk cId="524242139" sldId="979"/>
            <ac:graphicFrameMk id="4" creationId="{8BFC896D-B083-9AF3-7FAD-1A78C6A4C873}"/>
          </ac:graphicFrameMkLst>
        </pc:graphicFrameChg>
      </pc:sldChg>
    </pc:docChg>
  </pc:docChgLst>
  <pc:docChgLst>
    <pc:chgData name="Christian Leick" userId="05adb669-8f85-4767-9731-b07d04391db9" providerId="ADAL" clId="{6AE9AD46-A91F-404E-B587-E8A22AC85870}"/>
    <pc:docChg chg="undo custSel modSld">
      <pc:chgData name="Christian Leick" userId="05adb669-8f85-4767-9731-b07d04391db9" providerId="ADAL" clId="{6AE9AD46-A91F-404E-B587-E8A22AC85870}" dt="2023-12-04T09:02:03.760" v="80" actId="20577"/>
      <pc:docMkLst>
        <pc:docMk/>
      </pc:docMkLst>
      <pc:sldChg chg="modNotesTx">
        <pc:chgData name="Christian Leick" userId="05adb669-8f85-4767-9731-b07d04391db9" providerId="ADAL" clId="{6AE9AD46-A91F-404E-B587-E8A22AC85870}" dt="2023-12-04T09:01:38.255" v="57" actId="20577"/>
        <pc:sldMkLst>
          <pc:docMk/>
          <pc:sldMk cId="934724382" sldId="768"/>
        </pc:sldMkLst>
      </pc:sldChg>
      <pc:sldChg chg="modSp mod modNotesTx">
        <pc:chgData name="Christian Leick" userId="05adb669-8f85-4767-9731-b07d04391db9" providerId="ADAL" clId="{6AE9AD46-A91F-404E-B587-E8A22AC85870}" dt="2023-12-04T09:00:55.466" v="44" actId="20577"/>
        <pc:sldMkLst>
          <pc:docMk/>
          <pc:sldMk cId="2756939535" sldId="884"/>
        </pc:sldMkLst>
        <pc:spChg chg="mod">
          <ac:chgData name="Christian Leick" userId="05adb669-8f85-4767-9731-b07d04391db9" providerId="ADAL" clId="{6AE9AD46-A91F-404E-B587-E8A22AC85870}" dt="2023-12-04T08:39:35.992" v="9" actId="20577"/>
          <ac:spMkLst>
            <pc:docMk/>
            <pc:sldMk cId="2756939535" sldId="884"/>
            <ac:spMk id="3" creationId="{FD225E7B-31F5-942C-EB8B-42330E69D5ED}"/>
          </ac:spMkLst>
        </pc:spChg>
      </pc:sldChg>
      <pc:sldChg chg="modSp mod modNotesTx">
        <pc:chgData name="Christian Leick" userId="05adb669-8f85-4767-9731-b07d04391db9" providerId="ADAL" clId="{6AE9AD46-A91F-404E-B587-E8A22AC85870}" dt="2023-12-04T09:01:12.005" v="55" actId="20577"/>
        <pc:sldMkLst>
          <pc:docMk/>
          <pc:sldMk cId="1478659318" sldId="959"/>
        </pc:sldMkLst>
        <pc:spChg chg="mod">
          <ac:chgData name="Christian Leick" userId="05adb669-8f85-4767-9731-b07d04391db9" providerId="ADAL" clId="{6AE9AD46-A91F-404E-B587-E8A22AC85870}" dt="2023-12-04T08:42:51.240" v="28" actId="1076"/>
          <ac:spMkLst>
            <pc:docMk/>
            <pc:sldMk cId="1478659318" sldId="959"/>
            <ac:spMk id="39" creationId="{6AA5B77E-AE6A-4E8F-C560-59EE6D7BFE5B}"/>
          </ac:spMkLst>
        </pc:spChg>
      </pc:sldChg>
      <pc:sldChg chg="modSp mod modNotesTx">
        <pc:chgData name="Christian Leick" userId="05adb669-8f85-4767-9731-b07d04391db9" providerId="ADAL" clId="{6AE9AD46-A91F-404E-B587-E8A22AC85870}" dt="2023-12-04T09:01:27.442" v="56" actId="20577"/>
        <pc:sldMkLst>
          <pc:docMk/>
          <pc:sldMk cId="3084983189" sldId="960"/>
        </pc:sldMkLst>
        <pc:spChg chg="mod">
          <ac:chgData name="Christian Leick" userId="05adb669-8f85-4767-9731-b07d04391db9" providerId="ADAL" clId="{6AE9AD46-A91F-404E-B587-E8A22AC85870}" dt="2023-12-04T08:39:22.084" v="3" actId="20577"/>
          <ac:spMkLst>
            <pc:docMk/>
            <pc:sldMk cId="3084983189" sldId="960"/>
            <ac:spMk id="7" creationId="{C3315F92-3543-ED33-786D-86DFDE1E4359}"/>
          </ac:spMkLst>
        </pc:spChg>
      </pc:sldChg>
      <pc:sldChg chg="modSp mod">
        <pc:chgData name="Christian Leick" userId="05adb669-8f85-4767-9731-b07d04391db9" providerId="ADAL" clId="{6AE9AD46-A91F-404E-B587-E8A22AC85870}" dt="2023-12-04T08:41:16.341" v="24" actId="20577"/>
        <pc:sldMkLst>
          <pc:docMk/>
          <pc:sldMk cId="4064003421" sldId="961"/>
        </pc:sldMkLst>
        <pc:spChg chg="mod">
          <ac:chgData name="Christian Leick" userId="05adb669-8f85-4767-9731-b07d04391db9" providerId="ADAL" clId="{6AE9AD46-A91F-404E-B587-E8A22AC85870}" dt="2023-12-04T08:41:16.341" v="24" actId="20577"/>
          <ac:spMkLst>
            <pc:docMk/>
            <pc:sldMk cId="4064003421" sldId="961"/>
            <ac:spMk id="5" creationId="{34BAC4A1-EF95-4832-8E08-FA7A8EB315FA}"/>
          </ac:spMkLst>
        </pc:spChg>
      </pc:sldChg>
      <pc:sldChg chg="modSp mod">
        <pc:chgData name="Christian Leick" userId="05adb669-8f85-4767-9731-b07d04391db9" providerId="ADAL" clId="{6AE9AD46-A91F-404E-B587-E8A22AC85870}" dt="2023-12-04T08:40:56.604" v="14" actId="20577"/>
        <pc:sldMkLst>
          <pc:docMk/>
          <pc:sldMk cId="3323650656" sldId="962"/>
        </pc:sldMkLst>
        <pc:spChg chg="mod">
          <ac:chgData name="Christian Leick" userId="05adb669-8f85-4767-9731-b07d04391db9" providerId="ADAL" clId="{6AE9AD46-A91F-404E-B587-E8A22AC85870}" dt="2023-12-04T08:40:56.604" v="14" actId="20577"/>
          <ac:spMkLst>
            <pc:docMk/>
            <pc:sldMk cId="3323650656" sldId="962"/>
            <ac:spMk id="5" creationId="{34BAC4A1-EF95-4832-8E08-FA7A8EB315FA}"/>
          </ac:spMkLst>
        </pc:spChg>
      </pc:sldChg>
      <pc:sldChg chg="modNotesTx">
        <pc:chgData name="Christian Leick" userId="05adb669-8f85-4767-9731-b07d04391db9" providerId="ADAL" clId="{6AE9AD46-A91F-404E-B587-E8A22AC85870}" dt="2023-12-04T09:00:44.178" v="39" actId="20577"/>
        <pc:sldMkLst>
          <pc:docMk/>
          <pc:sldMk cId="2737550980" sldId="967"/>
        </pc:sldMkLst>
      </pc:sldChg>
      <pc:sldChg chg="modNotesTx">
        <pc:chgData name="Christian Leick" userId="05adb669-8f85-4767-9731-b07d04391db9" providerId="ADAL" clId="{6AE9AD46-A91F-404E-B587-E8A22AC85870}" dt="2023-12-04T09:02:03.760" v="80" actId="20577"/>
        <pc:sldMkLst>
          <pc:docMk/>
          <pc:sldMk cId="4139879903" sldId="96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I meget høj grad</c:v>
                </c:pt>
                <c:pt idx="1">
                  <c:v>I høj grad</c:v>
                </c:pt>
                <c:pt idx="2">
                  <c:v>I nogen grad</c:v>
                </c:pt>
                <c:pt idx="3">
                  <c:v>I lav grad</c:v>
                </c:pt>
                <c:pt idx="4">
                  <c:v>I meget lav grad</c:v>
                </c:pt>
              </c:strCache>
            </c:strRef>
          </c:cat>
          <c:val>
            <c:numRef>
              <c:f>'Ark1'!$B$2:$B$6</c:f>
              <c:numCache>
                <c:formatCode>0%</c:formatCode>
                <c:ptCount val="5"/>
                <c:pt idx="0">
                  <c:v>0.24</c:v>
                </c:pt>
                <c:pt idx="1">
                  <c:v>0.41</c:v>
                </c:pt>
                <c:pt idx="2">
                  <c:v>0.28000000000000003</c:v>
                </c:pt>
                <c:pt idx="3">
                  <c:v>7.0000000000000007E-2</c:v>
                </c:pt>
                <c:pt idx="4">
                  <c:v>0</c:v>
                </c:pt>
              </c:numCache>
            </c:numRef>
          </c:val>
          <c:extLst>
            <c:ext xmlns:c16="http://schemas.microsoft.com/office/drawing/2014/chart" uri="{C3380CC4-5D6E-409C-BE32-E72D297353CC}">
              <c16:uniqueId val="{00000000-06BF-4CE5-8B6D-2E1BF2095EF2}"/>
            </c:ext>
          </c:extLst>
        </c:ser>
        <c:dLbls>
          <c:showLegendKey val="0"/>
          <c:showVal val="0"/>
          <c:showCatName val="0"/>
          <c:showSerName val="0"/>
          <c:showPercent val="0"/>
          <c:showBubbleSize val="0"/>
        </c:dLbls>
        <c:gapWidth val="219"/>
        <c:overlap val="-27"/>
        <c:axId val="1957474832"/>
        <c:axId val="1687319616"/>
      </c:barChart>
      <c:catAx>
        <c:axId val="195747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687319616"/>
        <c:crosses val="autoZero"/>
        <c:auto val="1"/>
        <c:lblAlgn val="ctr"/>
        <c:lblOffset val="100"/>
        <c:noMultiLvlLbl val="0"/>
      </c:catAx>
      <c:valAx>
        <c:axId val="168731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95747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'Ark1'!$A$2:$A$7</c:f>
              <c:strCache>
                <c:ptCount val="6"/>
                <c:pt idx="0">
                  <c:v>Meget godt</c:v>
                </c:pt>
                <c:pt idx="1">
                  <c:v>Godt</c:v>
                </c:pt>
                <c:pt idx="2">
                  <c:v>Nogenlunde</c:v>
                </c:pt>
                <c:pt idx="3">
                  <c:v>Dårligt</c:v>
                </c:pt>
                <c:pt idx="4">
                  <c:v>Meget dårligt</c:v>
                </c:pt>
                <c:pt idx="5">
                  <c:v>Ved ikke</c:v>
                </c:pt>
              </c:strCache>
            </c:strRef>
          </c:cat>
          <c:val>
            <c:numRef>
              <c:f>'Ark1'!$B$2:$B$7</c:f>
              <c:numCache>
                <c:formatCode>0%</c:formatCode>
                <c:ptCount val="6"/>
                <c:pt idx="0">
                  <c:v>0.12</c:v>
                </c:pt>
                <c:pt idx="1">
                  <c:v>0.44</c:v>
                </c:pt>
                <c:pt idx="2">
                  <c:v>0.26</c:v>
                </c:pt>
                <c:pt idx="3">
                  <c:v>0.14000000000000001</c:v>
                </c:pt>
                <c:pt idx="4">
                  <c:v>0.04</c:v>
                </c:pt>
                <c:pt idx="5">
                  <c:v>0</c:v>
                </c:pt>
              </c:numCache>
            </c:numRef>
          </c:val>
          <c:extLst>
            <c:ext xmlns:c16="http://schemas.microsoft.com/office/drawing/2014/chart" uri="{C3380CC4-5D6E-409C-BE32-E72D297353CC}">
              <c16:uniqueId val="{00000000-0778-4ADE-8695-28DF44396D8D}"/>
            </c:ext>
          </c:extLst>
        </c:ser>
        <c:dLbls>
          <c:showLegendKey val="0"/>
          <c:showVal val="0"/>
          <c:showCatName val="0"/>
          <c:showSerName val="0"/>
          <c:showPercent val="0"/>
          <c:showBubbleSize val="0"/>
        </c:dLbls>
        <c:gapWidth val="219"/>
        <c:overlap val="-27"/>
        <c:axId val="126396223"/>
        <c:axId val="140952847"/>
      </c:barChart>
      <c:catAx>
        <c:axId val="126396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40952847"/>
        <c:crosses val="autoZero"/>
        <c:auto val="1"/>
        <c:lblAlgn val="ctr"/>
        <c:lblOffset val="100"/>
        <c:noMultiLvlLbl val="0"/>
      </c:catAx>
      <c:valAx>
        <c:axId val="140952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126396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Antal attester fordelt på ydernummer i 2022</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B57-415E-B748-1B1616D7FD34}"/>
              </c:ext>
            </c:extLst>
          </c:dPt>
          <c:cat>
            <c:strRef>
              <c:f>'Ark1'!$A$2:$A$13</c:f>
              <c:strCache>
                <c:ptCount val="12"/>
                <c:pt idx="0">
                  <c:v>Klyngegennemsnit</c:v>
                </c:pt>
                <c:pt idx="1">
                  <c:v>Yder A</c:v>
                </c:pt>
                <c:pt idx="2">
                  <c:v>Yder B</c:v>
                </c:pt>
                <c:pt idx="3">
                  <c:v>Yder C</c:v>
                </c:pt>
                <c:pt idx="4">
                  <c:v>Yder D</c:v>
                </c:pt>
                <c:pt idx="5">
                  <c:v>Yder E</c:v>
                </c:pt>
                <c:pt idx="6">
                  <c:v>Yder F</c:v>
                </c:pt>
                <c:pt idx="7">
                  <c:v>Yder G</c:v>
                </c:pt>
                <c:pt idx="8">
                  <c:v>Yder H</c:v>
                </c:pt>
                <c:pt idx="9">
                  <c:v>Yder I</c:v>
                </c:pt>
                <c:pt idx="10">
                  <c:v>Yder J</c:v>
                </c:pt>
                <c:pt idx="11">
                  <c:v>Yder K</c:v>
                </c:pt>
              </c:strCache>
            </c:strRef>
          </c:cat>
          <c:val>
            <c:numRef>
              <c:f>'Ark1'!$B$2:$B$13</c:f>
              <c:numCache>
                <c:formatCode>General</c:formatCode>
                <c:ptCount val="12"/>
                <c:pt idx="0">
                  <c:v>330.36363636363637</c:v>
                </c:pt>
                <c:pt idx="1">
                  <c:v>407</c:v>
                </c:pt>
                <c:pt idx="2">
                  <c:v>341</c:v>
                </c:pt>
                <c:pt idx="3">
                  <c:v>375</c:v>
                </c:pt>
                <c:pt idx="4">
                  <c:v>415</c:v>
                </c:pt>
                <c:pt idx="5">
                  <c:v>280</c:v>
                </c:pt>
                <c:pt idx="6">
                  <c:v>310</c:v>
                </c:pt>
                <c:pt idx="7">
                  <c:v>237</c:v>
                </c:pt>
                <c:pt idx="8">
                  <c:v>189</c:v>
                </c:pt>
                <c:pt idx="9">
                  <c:v>365</c:v>
                </c:pt>
                <c:pt idx="10">
                  <c:v>390</c:v>
                </c:pt>
                <c:pt idx="11">
                  <c:v>325</c:v>
                </c:pt>
              </c:numCache>
            </c:numRef>
          </c:val>
          <c:extLst>
            <c:ext xmlns:c16="http://schemas.microsoft.com/office/drawing/2014/chart" uri="{C3380CC4-5D6E-409C-BE32-E72D297353CC}">
              <c16:uniqueId val="{00000002-3B57-415E-B748-1B1616D7FD34}"/>
            </c:ext>
          </c:extLst>
        </c:ser>
        <c:dLbls>
          <c:showLegendKey val="0"/>
          <c:showVal val="0"/>
          <c:showCatName val="0"/>
          <c:showSerName val="0"/>
          <c:showPercent val="0"/>
          <c:showBubbleSize val="0"/>
        </c:dLbls>
        <c:gapWidth val="219"/>
        <c:overlap val="-27"/>
        <c:axId val="594627712"/>
        <c:axId val="594624832"/>
      </c:barChart>
      <c:catAx>
        <c:axId val="59462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94624832"/>
        <c:crosses val="autoZero"/>
        <c:auto val="1"/>
        <c:lblAlgn val="ctr"/>
        <c:lblOffset val="100"/>
        <c:noMultiLvlLbl val="0"/>
      </c:catAx>
      <c:valAx>
        <c:axId val="59462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9462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'Ark1'!$B$1</c:f>
              <c:strCache>
                <c:ptCount val="1"/>
                <c:pt idx="0">
                  <c:v>Antal attester fordelt på ydernummer i 2022</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4D4-4E36-AC66-614B3ADBA3DC}"/>
              </c:ext>
            </c:extLst>
          </c:dPt>
          <c:cat>
            <c:strRef>
              <c:f>'Ark1'!$A$2:$A$13</c:f>
              <c:strCache>
                <c:ptCount val="12"/>
                <c:pt idx="0">
                  <c:v>Klyngegennemsnit</c:v>
                </c:pt>
                <c:pt idx="1">
                  <c:v>Yder A</c:v>
                </c:pt>
                <c:pt idx="2">
                  <c:v>Yder B</c:v>
                </c:pt>
                <c:pt idx="3">
                  <c:v>Yder C</c:v>
                </c:pt>
                <c:pt idx="4">
                  <c:v>Yder D</c:v>
                </c:pt>
                <c:pt idx="5">
                  <c:v>Yder E</c:v>
                </c:pt>
                <c:pt idx="6">
                  <c:v>Yder F</c:v>
                </c:pt>
                <c:pt idx="7">
                  <c:v>Yder G</c:v>
                </c:pt>
                <c:pt idx="8">
                  <c:v>Yder H</c:v>
                </c:pt>
                <c:pt idx="9">
                  <c:v>Yder I</c:v>
                </c:pt>
                <c:pt idx="10">
                  <c:v>Yder J</c:v>
                </c:pt>
                <c:pt idx="11">
                  <c:v>Yder K</c:v>
                </c:pt>
              </c:strCache>
            </c:strRef>
          </c:cat>
          <c:val>
            <c:numRef>
              <c:f>'Ark1'!$B$2:$B$13</c:f>
              <c:numCache>
                <c:formatCode>General</c:formatCode>
                <c:ptCount val="12"/>
                <c:pt idx="0">
                  <c:v>330.36363636363637</c:v>
                </c:pt>
                <c:pt idx="1">
                  <c:v>407</c:v>
                </c:pt>
                <c:pt idx="2">
                  <c:v>341</c:v>
                </c:pt>
                <c:pt idx="3">
                  <c:v>375</c:v>
                </c:pt>
                <c:pt idx="4">
                  <c:v>415</c:v>
                </c:pt>
                <c:pt idx="5">
                  <c:v>280</c:v>
                </c:pt>
                <c:pt idx="6">
                  <c:v>310</c:v>
                </c:pt>
                <c:pt idx="7">
                  <c:v>237</c:v>
                </c:pt>
                <c:pt idx="8">
                  <c:v>189</c:v>
                </c:pt>
                <c:pt idx="9">
                  <c:v>365</c:v>
                </c:pt>
                <c:pt idx="10">
                  <c:v>390</c:v>
                </c:pt>
                <c:pt idx="11">
                  <c:v>325</c:v>
                </c:pt>
              </c:numCache>
            </c:numRef>
          </c:val>
          <c:extLst>
            <c:ext xmlns:c16="http://schemas.microsoft.com/office/drawing/2014/chart" uri="{C3380CC4-5D6E-409C-BE32-E72D297353CC}">
              <c16:uniqueId val="{00000002-54D4-4E36-AC66-614B3ADBA3DC}"/>
            </c:ext>
          </c:extLst>
        </c:ser>
        <c:dLbls>
          <c:showLegendKey val="0"/>
          <c:showVal val="0"/>
          <c:showCatName val="0"/>
          <c:showSerName val="0"/>
          <c:showPercent val="0"/>
          <c:showBubbleSize val="0"/>
        </c:dLbls>
        <c:gapWidth val="219"/>
        <c:overlap val="-27"/>
        <c:axId val="594627712"/>
        <c:axId val="594624832"/>
      </c:barChart>
      <c:catAx>
        <c:axId val="594627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94624832"/>
        <c:crosses val="autoZero"/>
        <c:auto val="1"/>
        <c:lblAlgn val="ctr"/>
        <c:lblOffset val="100"/>
        <c:noMultiLvlLbl val="0"/>
      </c:catAx>
      <c:valAx>
        <c:axId val="59462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crossAx val="59462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4"/>
            <a:ext cx="2946400" cy="498315"/>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49688" y="4"/>
            <a:ext cx="2946400" cy="498315"/>
          </a:xfrm>
          <a:prstGeom prst="rect">
            <a:avLst/>
          </a:prstGeom>
        </p:spPr>
        <p:txBody>
          <a:bodyPr vert="horz" lIns="91440" tIns="45720" rIns="91440" bIns="45720" rtlCol="0"/>
          <a:lstStyle>
            <a:lvl1pPr algn="r">
              <a:defRPr sz="1200"/>
            </a:lvl1pPr>
          </a:lstStyle>
          <a:p>
            <a:fld id="{01A977FB-8F92-476A-8439-3FFE612C83C7}" type="datetimeFigureOut">
              <a:rPr lang="da-DK" smtClean="0"/>
              <a:t>04-12-2023</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28324"/>
            <a:ext cx="2946400" cy="498315"/>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49688" y="9428324"/>
            <a:ext cx="2946400" cy="498315"/>
          </a:xfrm>
          <a:prstGeom prst="rect">
            <a:avLst/>
          </a:prstGeom>
        </p:spPr>
        <p:txBody>
          <a:bodyPr vert="horz" lIns="91440" tIns="45720" rIns="91440" bIns="45720" rtlCol="0" anchor="b"/>
          <a:lstStyle>
            <a:lvl1pPr algn="r">
              <a:defRPr sz="1200"/>
            </a:lvl1pPr>
          </a:lstStyle>
          <a:p>
            <a:fld id="{001C1ADA-5896-4B2D-A633-0AE83E459B91}" type="slidenum">
              <a:rPr lang="da-DK" smtClean="0"/>
              <a:t>‹nr.›</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6" y="4"/>
            <a:ext cx="2945659" cy="49805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9" y="4"/>
            <a:ext cx="2945659" cy="498055"/>
          </a:xfrm>
          <a:prstGeom prst="rect">
            <a:avLst/>
          </a:prstGeom>
        </p:spPr>
        <p:txBody>
          <a:bodyPr vert="horz" lIns="91440" tIns="45720" rIns="91440" bIns="45720" rtlCol="0"/>
          <a:lstStyle>
            <a:lvl1pPr algn="r">
              <a:defRPr sz="1200"/>
            </a:lvl1pPr>
          </a:lstStyle>
          <a:p>
            <a:fld id="{E8786FF4-F6A9-421A-ADA2-D93A91F28A89}" type="datetimeFigureOut">
              <a:rPr lang="da-DK" smtClean="0"/>
              <a:t>04-12-2023</a:t>
            </a:fld>
            <a:endParaRPr lang="da-DK"/>
          </a:p>
        </p:txBody>
      </p:sp>
      <p:sp>
        <p:nvSpPr>
          <p:cNvPr id="4" name="Pladsholder til slidebillede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6"/>
            <a:ext cx="5438140" cy="3908614"/>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6" y="9428586"/>
            <a:ext cx="2945659" cy="49805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9" y="9428586"/>
            <a:ext cx="2945659" cy="498054"/>
          </a:xfrm>
          <a:prstGeom prst="rect">
            <a:avLst/>
          </a:prstGeom>
        </p:spPr>
        <p:txBody>
          <a:bodyPr vert="horz" lIns="91440" tIns="45720" rIns="91440" bIns="45720" rtlCol="0" anchor="b"/>
          <a:lstStyle>
            <a:lvl1pPr algn="r">
              <a:defRPr sz="1200"/>
            </a:lvl1pPr>
          </a:lstStyle>
          <a:p>
            <a:fld id="{4D72394A-C10D-42AB-8CF1-29B05F6C07CD}" type="slidenum">
              <a:rPr lang="da-DK" smtClean="0"/>
              <a:t>‹nr.›</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i="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 dag skal beskæftige vi os med Attester og vores samarbejde med det kommunale jobcenter</a:t>
            </a:r>
          </a:p>
          <a:p>
            <a:pPr>
              <a:defRPr/>
            </a:pPr>
            <a:endParaRPr lang="da-DK" i="0" dirty="0"/>
          </a:p>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dirty="0"/>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u="sng" dirty="0"/>
              <a:t>Datatræk fra det kommunale jobcenter</a:t>
            </a:r>
          </a:p>
          <a:p>
            <a:endParaRPr lang="da-DK"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u="none" dirty="0"/>
              <a:t>Bemærk, at variationen kan skyldes mange forskellige ting, f.eks. at et ydernummer har patienter fra andre kommuner mv. Derfor skal der ikke fokuseres på variationen, men mere givet klyngen et overblik over hvor mange attester de egentlig har på et år.</a:t>
            </a:r>
          </a:p>
        </p:txBody>
      </p:sp>
      <p:sp>
        <p:nvSpPr>
          <p:cNvPr id="4" name="Slide Number Placeholder 3"/>
          <p:cNvSpPr>
            <a:spLocks noGrp="1"/>
          </p:cNvSpPr>
          <p:nvPr>
            <p:ph type="sldNum" sz="quarter" idx="10"/>
          </p:nvPr>
        </p:nvSpPr>
        <p:spPr/>
        <p:txBody>
          <a:bodyPr/>
          <a:lstStyle/>
          <a:p>
            <a:fld id="{DEB92672-268D-4DB7-963C-35CDB23F1AD2}" type="slidenum">
              <a:rPr lang="da-DK" smtClean="0"/>
              <a:t>10</a:t>
            </a:fld>
            <a:endParaRPr lang="da-DK"/>
          </a:p>
        </p:txBody>
      </p:sp>
    </p:spTree>
    <p:extLst>
      <p:ext uri="{BB962C8B-B14F-4D97-AF65-F5344CB8AC3E}">
        <p14:creationId xmlns:p14="http://schemas.microsoft.com/office/powerpoint/2010/main" val="530394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Datatræk fra det gamle jobcenter</a:t>
            </a:r>
          </a:p>
          <a:p>
            <a:endParaRPr lang="da-DK" u="sng" dirty="0"/>
          </a:p>
          <a:p>
            <a:r>
              <a:rPr lang="da-DK" u="none" dirty="0"/>
              <a:t>Bemærk, at variationen kan skyldes mange forskellige ting, f.eks. at et ydernummer har patienter fra andre kommuner mv. Derfor skal der ikke fokuseres på variationen, men mere givet klyngen et overblik over hvor mange attester de egentlig har på et år.</a:t>
            </a:r>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3715754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u="none" dirty="0"/>
              <a:t>Forklaring til slide:</a:t>
            </a:r>
          </a:p>
          <a:p>
            <a:endParaRPr lang="da-DK" b="0" u="none" dirty="0"/>
          </a:p>
          <a:p>
            <a:r>
              <a:rPr lang="da-DK" b="0" u="none" dirty="0"/>
              <a:t>Sæt klyngen til at snakke sammen to og to om resultaterne fra spørgeskemaet. Det behøves ikke tage mere end fem minutter, men formålet er egentlig bare at få snakken i gang og få sporet klyngemedlemmerne ind på dagens emne.</a:t>
            </a:r>
            <a:endParaRPr lang="da-DK" u="none" dirty="0"/>
          </a:p>
          <a:p>
            <a:endParaRPr lang="da-DK"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12</a:t>
            </a:fld>
            <a:endParaRPr lang="da-DK"/>
          </a:p>
        </p:txBody>
      </p:sp>
    </p:spTree>
    <p:extLst>
      <p:ext uri="{BB962C8B-B14F-4D97-AF65-F5344CB8AC3E}">
        <p14:creationId xmlns:p14="http://schemas.microsoft.com/office/powerpoint/2010/main" val="341536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dirty="0"/>
              <a:t>Forklaring til slide:</a:t>
            </a:r>
          </a:p>
          <a:p>
            <a:endParaRPr lang="da-DK" b="0" dirty="0"/>
          </a:p>
          <a:p>
            <a:r>
              <a:rPr lang="da-DK" dirty="0"/>
              <a:t>Spørg ind til klyngen og hvad de har snakket om. Skriv de vigtigste input op på en tavle, whiteboard eller flipover. Husk at opsummer hovedpointerne til sidst. Hvad har I talt om?</a:t>
            </a:r>
            <a:endParaRPr lang="da-DK" b="0" dirty="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En 10 minutters video om basal viden om attester</a:t>
            </a:r>
          </a:p>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407212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872360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16</a:t>
            </a:fld>
            <a:endParaRPr lang="da-DK"/>
          </a:p>
        </p:txBody>
      </p:sp>
    </p:spTree>
    <p:extLst>
      <p:ext uri="{BB962C8B-B14F-4D97-AF65-F5344CB8AC3E}">
        <p14:creationId xmlns:p14="http://schemas.microsoft.com/office/powerpoint/2010/main" val="259222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2597440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52136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 </a:t>
            </a:r>
            <a:r>
              <a:rPr lang="da-DK" dirty="0"/>
              <a:t>Attestrejsen, som blev gennemgået i videoen. </a:t>
            </a:r>
          </a:p>
          <a:p>
            <a:endParaRPr lang="da-DK" dirty="0"/>
          </a:p>
          <a:p>
            <a:r>
              <a:rPr lang="da-DK" dirty="0"/>
              <a:t>Hvis repræsentanter fra jobcenteret mener det forløber anderledes i jeres kommune, så må de meget gerne komme </a:t>
            </a:r>
            <a:r>
              <a:rPr lang="da-DK" u="none" dirty="0"/>
              <a:t>kort</a:t>
            </a:r>
            <a:r>
              <a:rPr lang="da-DK" dirty="0"/>
              <a:t> på banen og sige hvad der er anderledes. Det kan f.eks. være hvis jeres kommune slet ikke anvender en af ovenstående attester eller lignende.</a:t>
            </a: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19</a:t>
            </a:fld>
            <a:endParaRPr lang="da-DK"/>
          </a:p>
        </p:txBody>
      </p:sp>
    </p:spTree>
    <p:extLst>
      <p:ext uri="{BB962C8B-B14F-4D97-AF65-F5344CB8AC3E}">
        <p14:creationId xmlns:p14="http://schemas.microsoft.com/office/powerpoint/2010/main" val="181944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u="sng" kern="1200" dirty="0">
                <a:solidFill>
                  <a:schemeClr val="tx1"/>
                </a:solidFill>
                <a:effectLst/>
                <a:latin typeface="+mn-lt"/>
                <a:ea typeface="+mn-ea"/>
                <a:cs typeface="+mn-cs"/>
              </a:rPr>
              <a:t>Her kan du kort præsentere formålet med dagens møde</a:t>
            </a:r>
          </a:p>
          <a:p>
            <a:endParaRPr lang="da-DK"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1" i="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u="sng" kern="1200" dirty="0">
              <a:solidFill>
                <a:schemeClr val="tx1"/>
              </a:solidFill>
              <a:effectLst/>
              <a:latin typeface="+mn-lt"/>
              <a:ea typeface="+mn-ea"/>
              <a:cs typeface="+mn-cs"/>
            </a:endParaRPr>
          </a:p>
          <a:p>
            <a:r>
              <a:rPr lang="da-DK" sz="1200" u="none" kern="1200" dirty="0">
                <a:solidFill>
                  <a:schemeClr val="tx1"/>
                </a:solidFill>
                <a:effectLst/>
                <a:latin typeface="+mn-lt"/>
                <a:ea typeface="+mn-ea"/>
                <a:cs typeface="+mn-cs"/>
              </a:rPr>
              <a:t>Det overordnede formål med dagens klyngemøde er at styrke samarbejdet mellem det kommunale jobcenter og almen praksis.</a:t>
            </a:r>
          </a:p>
          <a:p>
            <a:endParaRPr lang="da-DK"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a:t>Vi skal sammen, på baggrund af datatræk fra jobcenteret og spørgeskemadata, drøfte vores rutiner og arbejdsgange, dele vores erfaringer og udveksle gode ideer.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a:cs typeface="Calibri"/>
              </a:rPr>
              <a:t>Derudover skal vi indgå i en konstruktiv dialog med jobcenteret om, hvordan vores samarbejde fungerer og hvordan det eventuelt kan forbedres.</a:t>
            </a:r>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dirty="0"/>
          </a:p>
        </p:txBody>
      </p:sp>
    </p:spTree>
    <p:extLst>
      <p:ext uri="{BB962C8B-B14F-4D97-AF65-F5344CB8AC3E}">
        <p14:creationId xmlns:p14="http://schemas.microsoft.com/office/powerpoint/2010/main" val="3787902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dirty="0"/>
              <a:t>Forklaring til slide:</a:t>
            </a:r>
          </a:p>
          <a:p>
            <a:endParaRPr lang="da-DK" b="0" dirty="0"/>
          </a:p>
          <a:p>
            <a:r>
              <a:rPr lang="da-DK" b="0" dirty="0"/>
              <a:t>Sæt klyngen til at scanne QR-koden enten her eller på deres praksisark, og derefter snakke sammen to og to om hele forløbet. De kan klikke sig ind på hver attest og finde information om den pågældende attest.</a:t>
            </a:r>
            <a:endParaRPr lang="da-DK" b="0" dirty="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20</a:t>
            </a:fld>
            <a:endParaRPr lang="da-DK"/>
          </a:p>
        </p:txBody>
      </p:sp>
    </p:spTree>
    <p:extLst>
      <p:ext uri="{BB962C8B-B14F-4D97-AF65-F5344CB8AC3E}">
        <p14:creationId xmlns:p14="http://schemas.microsoft.com/office/powerpoint/2010/main" val="347938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dirty="0"/>
              <a:t>Forklaring til slide:</a:t>
            </a:r>
          </a:p>
          <a:p>
            <a:endParaRPr lang="da-DK" b="0" dirty="0"/>
          </a:p>
          <a:p>
            <a:r>
              <a:rPr lang="da-DK" dirty="0"/>
              <a:t>Spørg ind til klyngen og hvad de har snakket om. Skriv de vigtigste input op på en tavle, whiteboard eller flipover. Husk at opsummer hovedpointerne til sidst. Hvad har I talt om?</a:t>
            </a:r>
            <a:endParaRPr lang="da-DK" b="0" dirty="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21</a:t>
            </a:fld>
            <a:endParaRPr lang="da-DK" dirty="0"/>
          </a:p>
        </p:txBody>
      </p:sp>
    </p:spTree>
    <p:extLst>
      <p:ext uri="{BB962C8B-B14F-4D97-AF65-F5344CB8AC3E}">
        <p14:creationId xmlns:p14="http://schemas.microsoft.com/office/powerpoint/2010/main" val="604268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En 5 minutters video af om gode råd til attestarbejdet</a:t>
            </a:r>
          </a:p>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1318800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119039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da-DK" sz="12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651383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da-DK" b="0" dirty="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3325312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da-DK" b="0" dirty="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26</a:t>
            </a:fld>
            <a:endParaRPr lang="da-DK"/>
          </a:p>
        </p:txBody>
      </p:sp>
    </p:spTree>
    <p:extLst>
      <p:ext uri="{BB962C8B-B14F-4D97-AF65-F5344CB8AC3E}">
        <p14:creationId xmlns:p14="http://schemas.microsoft.com/office/powerpoint/2010/main" val="302796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51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I Blok 2 fokuserer vi på vores samarbejde med det kommunale jobcenter, som også har nogle repræsentanter til stede i dag.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Vi vil starte med at se de sidste resultater af spørgeskemaundersøgelsen, der handler om hvilke udfordringer vi ser i samarbejdet med jobcenteret.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Herefter vil repræsentanterne fra jobcenteret gå på med et oplæg, hvor de b.la. vil forsøge at kommentere på disse udfordringer, som vi som almen praksis sidder med.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Vi slutter blokken af med at have en (forhåbentlig) god og konstruktiv dialog med jobcenteret, hvor vi b.la. Vil tage fat i de pointer som vi har noteret fra de foregående plenumdiskussioner.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dirty="0"/>
          </a:p>
        </p:txBody>
      </p:sp>
    </p:spTree>
    <p:extLst>
      <p:ext uri="{BB962C8B-B14F-4D97-AF65-F5344CB8AC3E}">
        <p14:creationId xmlns:p14="http://schemas.microsoft.com/office/powerpoint/2010/main" val="1151117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u="sng" dirty="0"/>
              <a:t>Resultater fra spørgeskemaundersøgelsen</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19830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u="sng" kern="1200" dirty="0">
                <a:solidFill>
                  <a:schemeClr val="tx1"/>
                </a:solidFill>
                <a:effectLst/>
                <a:latin typeface="+mn-lt"/>
                <a:ea typeface="+mn-ea"/>
                <a:cs typeface="+mn-cs"/>
              </a:rPr>
              <a:t>Præsenter repræsentanterne fra jobcenteret som er til stede på dagens møde</a:t>
            </a:r>
            <a:endParaRPr lang="da-DK" sz="1800" u="none" dirty="0"/>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1821974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u="sng" dirty="0">
                <a:cs typeface="Calibri" panose="020F0502020204030204"/>
              </a:rPr>
              <a:t>Det kommunale jobcenters oplæg</a:t>
            </a:r>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770072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dirty="0">
                <a:cs typeface="Calibri" panose="020F0502020204030204"/>
              </a:rPr>
              <a:t>Forslag til hvad du kan sige</a:t>
            </a:r>
          </a:p>
          <a:p>
            <a:pPr algn="l"/>
            <a:endParaRPr lang="da-DK" b="1" dirty="0">
              <a:cs typeface="Calibri" panose="020F0502020204030204"/>
            </a:endParaRPr>
          </a:p>
          <a:p>
            <a:pPr algn="l"/>
            <a:r>
              <a:rPr lang="da-DK" b="0" dirty="0">
                <a:cs typeface="Calibri" panose="020F0502020204030204"/>
              </a:rPr>
              <a:t>Så er det blevet tid til dialog med jobcenteret. </a:t>
            </a:r>
          </a:p>
          <a:p>
            <a:pPr algn="l"/>
            <a:endParaRPr lang="da-DK" b="0" dirty="0">
              <a:cs typeface="Calibri" panose="020F0502020204030204"/>
            </a:endParaRPr>
          </a:p>
          <a:p>
            <a:pPr algn="l"/>
            <a:r>
              <a:rPr lang="da-DK" b="0" u="sng" dirty="0">
                <a:cs typeface="Calibri" panose="020F0502020204030204"/>
              </a:rPr>
              <a:t>Her kan du tage udgangspunkt i pointer fra de tidligere plenumdiskussioner eller snakke om jobcenterets oplæg.</a:t>
            </a:r>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1353121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I blok 3 skal vi snakke sammen med vores kollegaer fra vores egen praksis. Sololægerne går sammen.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Når vi sidder med vores kollegaer skal vi snakke om, hvad vi helt konkret vil gå hjem og gøre. Det kan være noget vi har lært tidligere på mødet eller noget vi har hørt fra jobcenterets oplæg.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Efter vi har snakket sammen i egen praksis, vil samle op på dette i plenum, hvor jobcenteret også vil være til stede. Her kan dialogen </a:t>
            </a:r>
            <a:r>
              <a:rPr lang="da-DK" b="0" dirty="0" err="1"/>
              <a:t>fortsætt</a:t>
            </a:r>
            <a:r>
              <a:rPr lang="da-DK" b="0" dirty="0"/>
              <a:t>, hvis der er behov.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Vi skal i samme ombæring beslutte, hvordan vi vil følge op på dette møde. Skal vi eksempelvis arbejde videre med det i KLU? Eller skal vi have en kontaktperson? Skal vi følge op på samarbejdet om 12 måneder f.eks. med et nyt spørgeskema fra KiAP?</a:t>
            </a:r>
            <a:endParaRPr lang="da-DK" dirty="0"/>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dirty="0"/>
          </a:p>
        </p:txBody>
      </p:sp>
    </p:spTree>
    <p:extLst>
      <p:ext uri="{BB962C8B-B14F-4D97-AF65-F5344CB8AC3E}">
        <p14:creationId xmlns:p14="http://schemas.microsoft.com/office/powerpoint/2010/main" val="4062619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0" u="sng" dirty="0">
                <a:cs typeface="Calibri" panose="020F0502020204030204"/>
              </a:rPr>
              <a:t>Her skal klyngen sætte sig sammen i egen praksis og sololæger går sammen. De skal snakke om hvad de vil gøre når de kommer hjem i egen praksis, på baggrund af det de har hørt på dette klyngemøde.</a:t>
            </a:r>
          </a:p>
        </p:txBody>
      </p:sp>
      <p:sp>
        <p:nvSpPr>
          <p:cNvPr id="4" name="Slide Number Placeholder 3"/>
          <p:cNvSpPr>
            <a:spLocks noGrp="1"/>
          </p:cNvSpPr>
          <p:nvPr>
            <p:ph type="sldNum" sz="quarter" idx="10"/>
          </p:nvPr>
        </p:nvSpPr>
        <p:spPr/>
        <p:txBody>
          <a:bodyPr/>
          <a:lstStyle/>
          <a:p>
            <a:fld id="{DEB92672-268D-4DB7-963C-35CDB23F1AD2}" type="slidenum">
              <a:rPr lang="da-DK" smtClean="0"/>
              <a:t>33</a:t>
            </a:fld>
            <a:endParaRPr lang="da-DK"/>
          </a:p>
        </p:txBody>
      </p:sp>
    </p:spTree>
    <p:extLst>
      <p:ext uri="{BB962C8B-B14F-4D97-AF65-F5344CB8AC3E}">
        <p14:creationId xmlns:p14="http://schemas.microsoft.com/office/powerpoint/2010/main" val="566800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u="none" dirty="0">
                <a:cs typeface="Calibri" panose="020F0502020204030204"/>
              </a:rPr>
              <a:t>Forklaring til slide</a:t>
            </a:r>
          </a:p>
          <a:p>
            <a:pPr algn="l"/>
            <a:endParaRPr lang="da-DK" b="0" u="sng" dirty="0">
              <a:cs typeface="Calibri" panose="020F0502020204030204"/>
            </a:endParaRPr>
          </a:p>
          <a:p>
            <a:pPr algn="l"/>
            <a:r>
              <a:rPr lang="da-DK" b="0" u="none" dirty="0">
                <a:cs typeface="Calibri" panose="020F0502020204030204"/>
              </a:rPr>
              <a:t>Spørg ind til de forskellige praksis: Hvad har de tænkt sig at gøre, i deres praksis? Og hvad tænker kommunen om det?</a:t>
            </a:r>
          </a:p>
          <a:p>
            <a:pPr algn="l"/>
            <a:endParaRPr lang="da-DK" b="0" u="none" dirty="0">
              <a:cs typeface="Calibri" panose="020F0502020204030204"/>
            </a:endParaRPr>
          </a:p>
          <a:p>
            <a:pPr algn="l"/>
            <a:r>
              <a:rPr lang="da-DK" b="0" u="none" dirty="0">
                <a:cs typeface="Calibri" panose="020F0502020204030204"/>
              </a:rPr>
              <a:t>Til sidst skal i aftale hvordan i gerne vil følge op på dagens møde. Kan der arbejdes videre i KLU? Skal der udpeges en kontaktperson? Skal vi følge op på dagens møde om 13 måneder f.eks., og bede KiAP om en </a:t>
            </a:r>
            <a:r>
              <a:rPr lang="da-DK" b="0" u="none">
                <a:cs typeface="Calibri" panose="020F0502020204030204"/>
              </a:rPr>
              <a:t>ny spørgeskemaundersøgelse?</a:t>
            </a:r>
            <a:endParaRPr lang="da-DK" b="0" u="none" dirty="0">
              <a:cs typeface="Calibri" panose="020F0502020204030204"/>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17214756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74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Referencer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92672-268D-4DB7-963C-35CDB23F1AD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83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b="1" dirty="0"/>
              <a:t>Forklaring til slide: </a:t>
            </a:r>
          </a:p>
          <a:p>
            <a:endParaRPr lang="da-DK" sz="1200" dirty="0"/>
          </a:p>
          <a:p>
            <a:r>
              <a:rPr lang="da-DK" sz="1200" dirty="0"/>
              <a:t>Mødet er inddelt i 3 hovedblokke med en pause efter blok 1.</a:t>
            </a:r>
          </a:p>
          <a:p>
            <a:endParaRPr lang="da-DK" sz="1200" i="0" dirty="0">
              <a:solidFill>
                <a:srgbClr val="231F2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Programmet er sammensat så det samlet tager 2 timer og 30 minutter med opdeling i en introduktion til mødet og emnet og de 3 blokke. Klyngen kan sammensætte programmet, så det passer til det indhold, I synes der skal være. </a:t>
            </a:r>
          </a:p>
          <a:p>
            <a:endParaRPr lang="da-DK" sz="1200" i="0" dirty="0">
              <a:solidFill>
                <a:srgbClr val="231F2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2253802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Forslag til, hvad du kan sige:</a:t>
            </a:r>
          </a:p>
          <a:p>
            <a:endParaRPr lang="da-DK" dirty="0"/>
          </a:p>
          <a:p>
            <a:r>
              <a:rPr lang="da-DK" b="1" dirty="0"/>
              <a:t>Inden mødet </a:t>
            </a:r>
            <a:r>
              <a:rPr lang="da-DK" dirty="0"/>
              <a:t>har i alle besvaret et spørgeskema, som danner baggrund for vores resultater i dag.</a:t>
            </a:r>
          </a:p>
          <a:p>
            <a:endParaRPr lang="da-DK" dirty="0"/>
          </a:p>
          <a:p>
            <a:r>
              <a:rPr lang="da-DK" b="1" dirty="0"/>
              <a:t>På mødet </a:t>
            </a:r>
            <a:r>
              <a:rPr lang="da-DK" dirty="0"/>
              <a:t>får i udleveret resultaterne på et ark, samt et praksisark, hvor relevante information er værktøjet fra klyngemødet fremgår.</a:t>
            </a:r>
          </a:p>
          <a:p>
            <a:endParaRPr lang="da-DK" dirty="0"/>
          </a:p>
          <a:p>
            <a:r>
              <a:rPr lang="da-DK" b="1" dirty="0"/>
              <a:t>Til slut </a:t>
            </a:r>
            <a:r>
              <a:rPr lang="da-DK" dirty="0"/>
              <a:t>på klyngemødet skal vi i klyngen beslutte, om der skal handles på noget og om vi skal følge op på et senere tidspunkt.</a:t>
            </a:r>
          </a:p>
          <a:p>
            <a:endParaRPr lang="da-DK" dirty="0"/>
          </a:p>
          <a:p>
            <a:endParaRPr lang="da-DK" dirty="0"/>
          </a:p>
          <a:p>
            <a:r>
              <a:rPr lang="da-DK" dirty="0"/>
              <a:t>For at sikre os at der også bliver fulgt op på det, vi aftaler i dag, skal vi have udpeget en referent fra enten klyngen (fx den kommunale praksiskonsulent) eller kommunen. [Aftal dette på forhånd med kommunen]</a:t>
            </a:r>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I Blok 1 fokuserer vi på det nuværende attestarbejde i klyngen og så skal vi have noget basal viden om attester.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Vi starter med at se resultaterne fra de første tre spørgsmål fra spørgeskemaundersøgelsen, og så skal vi se datatrækket fra det kommunale jobcenter, på hvor mange attester vi hver især har på et år. Dernæst skal vi dele vores umiddelbare tanker om disse resultater.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Efter det skal vi se en video, der vil give os noget basal viden om attester og præsentere os for Attestrejsen, som vi efterfølgende skal arbejde med.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Blok 1 slutter af med en anden kort video, der vil give os nogle gode råd til attestarbejdet.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u="sng" dirty="0"/>
              <a:t>Resultater fra spørgeskemaundersøgelsen</a:t>
            </a:r>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2325539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u="sng" dirty="0"/>
              <a:t>Resultater fra spørgeskemaundersøgelsen</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84772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u="sng" dirty="0"/>
              <a:t>Resultater fra spørgeskemaundersøgelsen</a:t>
            </a:r>
          </a:p>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245637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‹nr.›</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‹nr.›</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notesSlide" Target="../notesSlides/notesSlide19.xml"/><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9.sv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hyperlink" Target="https://www.retsinformation.dk/eli/lta/2016/1356" TargetMode="External"/><Relationship Id="rId4" Type="http://schemas.openxmlformats.org/officeDocument/2006/relationships/hyperlink" Target="https://www.retsinformation.dk/eli/lta/2011/90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1" y="137787"/>
            <a:ext cx="10565703" cy="6720214"/>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35189" y="402941"/>
            <a:ext cx="9295326" cy="4929871"/>
          </a:xfrm>
        </p:spPr>
        <p:txBody>
          <a:bodyPr>
            <a:normAutofit fontScale="90000"/>
          </a:bodyPr>
          <a:lstStyle/>
          <a:p>
            <a:br>
              <a:rPr lang="da-DK" sz="3200" b="1" dirty="0">
                <a:solidFill>
                  <a:schemeClr val="bg1"/>
                </a:solidFill>
                <a:latin typeface="+mn-lt"/>
              </a:rPr>
            </a:br>
            <a:br>
              <a:rPr lang="da-DK" sz="3200" b="1" dirty="0">
                <a:solidFill>
                  <a:schemeClr val="bg1"/>
                </a:solidFill>
                <a:latin typeface="+mn-lt"/>
              </a:rPr>
            </a:br>
            <a:br>
              <a:rPr lang="da-DK" sz="3200" b="1" dirty="0">
                <a:solidFill>
                  <a:schemeClr val="bg1"/>
                </a:solidFill>
                <a:latin typeface="+mn-lt"/>
              </a:rPr>
            </a:br>
            <a:br>
              <a:rPr lang="da-DK" sz="3200" b="1" dirty="0">
                <a:solidFill>
                  <a:schemeClr val="bg1"/>
                </a:solidFill>
                <a:latin typeface="+mn-lt"/>
              </a:rPr>
            </a:br>
            <a:r>
              <a:rPr lang="da-DK" sz="3200" b="1" dirty="0">
                <a:solidFill>
                  <a:schemeClr val="bg1"/>
                </a:solidFill>
                <a:latin typeface="+mn-lt"/>
              </a:rPr>
              <a:t>Klyngenavn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Attester i almen praksis  </a:t>
            </a:r>
            <a:br>
              <a:rPr lang="da-DK" b="1" dirty="0">
                <a:solidFill>
                  <a:schemeClr val="bg1"/>
                </a:solidFill>
                <a:latin typeface="+mn-lt"/>
              </a:rPr>
            </a:br>
            <a:r>
              <a:rPr lang="da-DK" sz="2800" b="1" dirty="0">
                <a:solidFill>
                  <a:schemeClr val="bg1"/>
                </a:solidFill>
                <a:latin typeface="+mn-lt"/>
              </a:rPr>
              <a:t> - og samarbejdet med det kommunale jobcenter</a:t>
            </a:r>
            <a:br>
              <a:rPr lang="da-DK" sz="2800" b="1" dirty="0">
                <a:solidFill>
                  <a:schemeClr val="bg1"/>
                </a:solidFill>
                <a:latin typeface="+mn-lt"/>
              </a:rPr>
            </a:br>
            <a:br>
              <a:rPr lang="da-DK" sz="2000" dirty="0">
                <a:solidFill>
                  <a:schemeClr val="bg1"/>
                </a:solidFill>
                <a:latin typeface="+mn-lt"/>
              </a:rPr>
            </a:br>
            <a:br>
              <a:rPr lang="da-DK" sz="2000" dirty="0">
                <a:solidFill>
                  <a:schemeClr val="bg1"/>
                </a:solidFill>
                <a:latin typeface="+mn-lt"/>
              </a:rPr>
            </a:br>
            <a:br>
              <a:rPr lang="da-DK" sz="2000" dirty="0">
                <a:solidFill>
                  <a:schemeClr val="bg1"/>
                </a:solidFill>
                <a:latin typeface="+mn-lt"/>
              </a:rPr>
            </a:br>
            <a:r>
              <a:rPr lang="da-DK" sz="2000" dirty="0">
                <a:solidFill>
                  <a:schemeClr val="bg1"/>
                </a:solidFill>
                <a:latin typeface="+mn-lt"/>
              </a:rPr>
              <a:t>Dato for klyngemøde</a:t>
            </a:r>
            <a:br>
              <a:rPr lang="da-DK" sz="3200" dirty="0">
                <a:solidFill>
                  <a:schemeClr val="bg1"/>
                </a:solidFill>
                <a:latin typeface="+mn-lt"/>
              </a:rPr>
            </a:br>
            <a:r>
              <a:rPr lang="da-DK" sz="3200" dirty="0">
                <a:solidFill>
                  <a:schemeClr val="bg1"/>
                </a:solidFill>
                <a:latin typeface="+mn-lt"/>
              </a:rPr>
              <a:t>  </a:t>
            </a: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dirty="0">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48997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10</a:t>
            </a:fld>
            <a:endParaRPr lang="da-DK" altLang="en-US">
              <a:solidFill>
                <a:schemeClr val="bg1"/>
              </a:solidFill>
            </a:endParaRPr>
          </a:p>
        </p:txBody>
      </p:sp>
      <p:sp>
        <p:nvSpPr>
          <p:cNvPr id="3" name="Title 1">
            <a:extLst>
              <a:ext uri="{FF2B5EF4-FFF2-40B4-BE49-F238E27FC236}">
                <a16:creationId xmlns:a16="http://schemas.microsoft.com/office/drawing/2014/main" id="{77C2371C-B5A8-CB06-46ED-BEBE11FD8068}"/>
              </a:ext>
            </a:extLst>
          </p:cNvPr>
          <p:cNvSpPr txBox="1">
            <a:spLocks/>
          </p:cNvSpPr>
          <p:nvPr/>
        </p:nvSpPr>
        <p:spPr>
          <a:xfrm>
            <a:off x="317059" y="317913"/>
            <a:ext cx="9701451" cy="1114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rgbClr val="297A77"/>
                </a:solidFill>
                <a:latin typeface="+mn-lt"/>
              </a:rPr>
              <a:t>Antal attester i 2022 (absolutte tal)</a:t>
            </a:r>
            <a:br>
              <a:rPr lang="da-DK" b="1" dirty="0">
                <a:solidFill>
                  <a:srgbClr val="297A77"/>
                </a:solidFill>
                <a:latin typeface="+mn-lt"/>
              </a:rPr>
            </a:br>
            <a:r>
              <a:rPr lang="da-DK" sz="2200" b="1" dirty="0">
                <a:solidFill>
                  <a:srgbClr val="297A77"/>
                </a:solidFill>
                <a:latin typeface="+mn-lt"/>
              </a:rPr>
              <a:t>Datatræk fra </a:t>
            </a:r>
            <a:r>
              <a:rPr lang="da-DK" sz="2200" b="1" dirty="0">
                <a:solidFill>
                  <a:srgbClr val="FF0000"/>
                </a:solidFill>
                <a:latin typeface="+mn-lt"/>
              </a:rPr>
              <a:t>X</a:t>
            </a:r>
            <a:r>
              <a:rPr lang="da-DK" sz="2200" b="1" dirty="0">
                <a:solidFill>
                  <a:srgbClr val="297A77"/>
                </a:solidFill>
                <a:latin typeface="+mn-lt"/>
              </a:rPr>
              <a:t> kommune</a:t>
            </a:r>
            <a:endParaRPr lang="da-DK" b="1" dirty="0">
              <a:solidFill>
                <a:srgbClr val="297A77"/>
              </a:solidFill>
              <a:latin typeface="+mn-lt"/>
            </a:endParaRPr>
          </a:p>
        </p:txBody>
      </p:sp>
      <p:graphicFrame>
        <p:nvGraphicFramePr>
          <p:cNvPr id="2" name="Diagram 1">
            <a:extLst>
              <a:ext uri="{FF2B5EF4-FFF2-40B4-BE49-F238E27FC236}">
                <a16:creationId xmlns:a16="http://schemas.microsoft.com/office/drawing/2014/main" id="{95500C59-4D5A-B575-E890-C4E5478CE68F}"/>
              </a:ext>
            </a:extLst>
          </p:cNvPr>
          <p:cNvGraphicFramePr/>
          <p:nvPr>
            <p:extLst>
              <p:ext uri="{D42A27DB-BD31-4B8C-83A1-F6EECF244321}">
                <p14:modId xmlns:p14="http://schemas.microsoft.com/office/powerpoint/2010/main" val="731547415"/>
              </p:ext>
            </p:extLst>
          </p:nvPr>
        </p:nvGraphicFramePr>
        <p:xfrm>
          <a:off x="285750" y="1209222"/>
          <a:ext cx="955675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4" name="Tekstfelt 3">
            <a:extLst>
              <a:ext uri="{FF2B5EF4-FFF2-40B4-BE49-F238E27FC236}">
                <a16:creationId xmlns:a16="http://schemas.microsoft.com/office/drawing/2014/main" id="{ACECA903-6841-2DCC-5FF6-F309318046C6}"/>
              </a:ext>
            </a:extLst>
          </p:cNvPr>
          <p:cNvSpPr txBox="1"/>
          <p:nvPr/>
        </p:nvSpPr>
        <p:spPr>
          <a:xfrm rot="1889096">
            <a:off x="1850023" y="3284137"/>
            <a:ext cx="7200215" cy="1200329"/>
          </a:xfrm>
          <a:prstGeom prst="rect">
            <a:avLst/>
          </a:prstGeom>
          <a:noFill/>
        </p:spPr>
        <p:txBody>
          <a:bodyPr wrap="square" rtlCol="0">
            <a:spAutoFit/>
          </a:bodyPr>
          <a:lstStyle/>
          <a:p>
            <a:pPr algn="ctr"/>
            <a:r>
              <a:rPr lang="da-DK" sz="7200" dirty="0">
                <a:solidFill>
                  <a:srgbClr val="FF0000"/>
                </a:solidFill>
              </a:rPr>
              <a:t>Eksempel</a:t>
            </a:r>
            <a:endParaRPr lang="da-DK" sz="6000" dirty="0">
              <a:solidFill>
                <a:srgbClr val="FF0000"/>
              </a:solidFill>
            </a:endParaRPr>
          </a:p>
        </p:txBody>
      </p:sp>
    </p:spTree>
    <p:extLst>
      <p:ext uri="{BB962C8B-B14F-4D97-AF65-F5344CB8AC3E}">
        <p14:creationId xmlns:p14="http://schemas.microsoft.com/office/powerpoint/2010/main" val="573956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
        <p:nvSpPr>
          <p:cNvPr id="3" name="Title 1">
            <a:extLst>
              <a:ext uri="{FF2B5EF4-FFF2-40B4-BE49-F238E27FC236}">
                <a16:creationId xmlns:a16="http://schemas.microsoft.com/office/drawing/2014/main" id="{77C2371C-B5A8-CB06-46ED-BEBE11FD8068}"/>
              </a:ext>
            </a:extLst>
          </p:cNvPr>
          <p:cNvSpPr txBox="1">
            <a:spLocks/>
          </p:cNvSpPr>
          <p:nvPr/>
        </p:nvSpPr>
        <p:spPr>
          <a:xfrm>
            <a:off x="317059" y="317913"/>
            <a:ext cx="9701451" cy="11146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rgbClr val="297A77"/>
                </a:solidFill>
                <a:latin typeface="+mn-lt"/>
              </a:rPr>
              <a:t>Antal attester i 2022 (pr. 1000 sikrede)</a:t>
            </a:r>
            <a:br>
              <a:rPr lang="da-DK" b="1" dirty="0">
                <a:solidFill>
                  <a:srgbClr val="297A77"/>
                </a:solidFill>
                <a:latin typeface="+mn-lt"/>
              </a:rPr>
            </a:br>
            <a:r>
              <a:rPr lang="da-DK" sz="2200" b="1" dirty="0">
                <a:solidFill>
                  <a:srgbClr val="297A77"/>
                </a:solidFill>
                <a:latin typeface="+mn-lt"/>
              </a:rPr>
              <a:t>Datatræk fra </a:t>
            </a:r>
            <a:r>
              <a:rPr lang="da-DK" sz="2200" b="1" dirty="0">
                <a:solidFill>
                  <a:srgbClr val="FF0000"/>
                </a:solidFill>
                <a:latin typeface="+mn-lt"/>
              </a:rPr>
              <a:t>X</a:t>
            </a:r>
            <a:r>
              <a:rPr lang="da-DK" sz="2200" b="1" dirty="0">
                <a:solidFill>
                  <a:srgbClr val="297A77"/>
                </a:solidFill>
                <a:latin typeface="+mn-lt"/>
              </a:rPr>
              <a:t> kommune</a:t>
            </a:r>
            <a:endParaRPr lang="da-DK" b="1" dirty="0">
              <a:solidFill>
                <a:srgbClr val="297A77"/>
              </a:solidFill>
              <a:latin typeface="+mn-lt"/>
            </a:endParaRPr>
          </a:p>
        </p:txBody>
      </p:sp>
      <p:graphicFrame>
        <p:nvGraphicFramePr>
          <p:cNvPr id="4" name="Diagram 3">
            <a:extLst>
              <a:ext uri="{FF2B5EF4-FFF2-40B4-BE49-F238E27FC236}">
                <a16:creationId xmlns:a16="http://schemas.microsoft.com/office/drawing/2014/main" id="{8BFC896D-B083-9AF3-7FAD-1A78C6A4C873}"/>
              </a:ext>
            </a:extLst>
          </p:cNvPr>
          <p:cNvGraphicFramePr/>
          <p:nvPr>
            <p:extLst>
              <p:ext uri="{D42A27DB-BD31-4B8C-83A1-F6EECF244321}">
                <p14:modId xmlns:p14="http://schemas.microsoft.com/office/powerpoint/2010/main" val="731547415"/>
              </p:ext>
            </p:extLst>
          </p:nvPr>
        </p:nvGraphicFramePr>
        <p:xfrm>
          <a:off x="285750" y="1209222"/>
          <a:ext cx="955675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felt 4">
            <a:extLst>
              <a:ext uri="{FF2B5EF4-FFF2-40B4-BE49-F238E27FC236}">
                <a16:creationId xmlns:a16="http://schemas.microsoft.com/office/drawing/2014/main" id="{0DD1EB55-E1A4-5736-067B-271AEA121695}"/>
              </a:ext>
            </a:extLst>
          </p:cNvPr>
          <p:cNvSpPr txBox="1"/>
          <p:nvPr/>
        </p:nvSpPr>
        <p:spPr>
          <a:xfrm rot="1889096">
            <a:off x="1850023" y="3284137"/>
            <a:ext cx="7200215" cy="1200329"/>
          </a:xfrm>
          <a:prstGeom prst="rect">
            <a:avLst/>
          </a:prstGeom>
          <a:noFill/>
        </p:spPr>
        <p:txBody>
          <a:bodyPr wrap="square" rtlCol="0">
            <a:spAutoFit/>
          </a:bodyPr>
          <a:lstStyle/>
          <a:p>
            <a:pPr algn="ctr"/>
            <a:r>
              <a:rPr lang="da-DK" sz="7200" dirty="0">
                <a:solidFill>
                  <a:srgbClr val="FF0000"/>
                </a:solidFill>
              </a:rPr>
              <a:t>Eksempel</a:t>
            </a:r>
            <a:endParaRPr lang="da-DK" sz="6000" dirty="0">
              <a:solidFill>
                <a:srgbClr val="FF0000"/>
              </a:solidFill>
            </a:endParaRPr>
          </a:p>
        </p:txBody>
      </p:sp>
    </p:spTree>
    <p:extLst>
      <p:ext uri="{BB962C8B-B14F-4D97-AF65-F5344CB8AC3E}">
        <p14:creationId xmlns:p14="http://schemas.microsoft.com/office/powerpoint/2010/main" val="524242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Sidemandssamtale (5 min.)</a:t>
            </a:r>
            <a:br>
              <a:rPr lang="da-DK" sz="32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r>
              <a:rPr lang="da-DK" dirty="0"/>
              <a:t>Hvad tænker du om klyngens resultater fra spørgeskemaet og data fra jobcentret? </a:t>
            </a:r>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gn="ct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12</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24564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Plenum: Hvad har I særligt bemærket? (10 min.)</a:t>
            </a:r>
            <a:br>
              <a:rPr lang="da-DK" sz="3200" b="1" dirty="0">
                <a:solidFill>
                  <a:srgbClr val="297A77"/>
                </a:solidFill>
                <a:latin typeface="+mn-lt"/>
              </a:rPr>
            </a:br>
            <a:r>
              <a:rPr lang="da-DK" sz="2200" b="1" dirty="0">
                <a:solidFill>
                  <a:srgbClr val="297A77"/>
                </a:solidFill>
                <a:latin typeface="+mn-lt"/>
              </a:rPr>
              <a:t>Sidemakkerne deler ud af deres diskussioner til resten af klyngen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sz="2800" dirty="0"/>
          </a:p>
          <a:p>
            <a:pPr>
              <a:lnSpc>
                <a:spcPct val="110000"/>
              </a:lnSpc>
              <a:buClr>
                <a:srgbClr val="297A77"/>
              </a:buClr>
              <a:buSzPct val="105000"/>
              <a:tabLst>
                <a:tab pos="520700" algn="l"/>
                <a:tab pos="521335" algn="l"/>
              </a:tabLst>
            </a:pPr>
            <a:r>
              <a:rPr lang="da-DK" sz="2800" dirty="0"/>
              <a:t>Hvad har I talt om?</a:t>
            </a:r>
          </a:p>
          <a:p>
            <a:pPr marL="0" indent="0">
              <a:lnSpc>
                <a:spcPct val="110000"/>
              </a:lnSpc>
              <a:buClr>
                <a:srgbClr val="297A77"/>
              </a:buClr>
              <a:buSzPct val="105000"/>
              <a:buNone/>
              <a:tabLst>
                <a:tab pos="520700" algn="l"/>
                <a:tab pos="521335" algn="l"/>
              </a:tabLst>
            </a:pPr>
            <a:endParaRPr lang="da-DK" sz="2800" dirty="0"/>
          </a:p>
          <a:p>
            <a:pPr marL="0" indent="0">
              <a:buNone/>
            </a:pPr>
            <a:r>
              <a:rPr lang="da-DK" dirty="0"/>
              <a:t>               </a:t>
            </a: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grpSp>
        <p:nvGrpSpPr>
          <p:cNvPr id="3" name="Gruppe 2">
            <a:extLst>
              <a:ext uri="{FF2B5EF4-FFF2-40B4-BE49-F238E27FC236}">
                <a16:creationId xmlns:a16="http://schemas.microsoft.com/office/drawing/2014/main" id="{19E0C10B-79FA-7CBF-BD74-27E530A4548D}"/>
              </a:ext>
            </a:extLst>
          </p:cNvPr>
          <p:cNvGrpSpPr/>
          <p:nvPr/>
        </p:nvGrpSpPr>
        <p:grpSpPr>
          <a:xfrm>
            <a:off x="626301" y="4129415"/>
            <a:ext cx="8342335" cy="1458360"/>
            <a:chOff x="740775" y="5184942"/>
            <a:chExt cx="9517977" cy="1546759"/>
          </a:xfrm>
        </p:grpSpPr>
        <p:sp>
          <p:nvSpPr>
            <p:cNvPr id="4" name="Tekstfelt 20">
              <a:extLst>
                <a:ext uri="{FF2B5EF4-FFF2-40B4-BE49-F238E27FC236}">
                  <a16:creationId xmlns:a16="http://schemas.microsoft.com/office/drawing/2014/main" id="{9B4271B2-3C4E-0DEC-60E2-F1C525B97E27}"/>
                </a:ext>
              </a:extLst>
            </p:cNvPr>
            <p:cNvSpPr txBox="1"/>
            <p:nvPr/>
          </p:nvSpPr>
          <p:spPr>
            <a:xfrm>
              <a:off x="1671643" y="5425971"/>
              <a:ext cx="8587109" cy="13057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i="1" dirty="0">
                  <a:ea typeface="+mj-ea"/>
                  <a:cs typeface="+mj-cs"/>
                </a:rPr>
                <a:t>Mødeleder noterer pointerne på papir/tavle – skal bruges senere.</a:t>
              </a:r>
              <a:endParaRPr lang="da-DK" sz="2800" i="1" dirty="0">
                <a:ea typeface="+mj-ea"/>
                <a:cs typeface="Calibri"/>
              </a:endParaRPr>
            </a:p>
            <a:p>
              <a:endParaRPr lang="da-DK" dirty="0"/>
            </a:p>
          </p:txBody>
        </p:sp>
        <p:sp>
          <p:nvSpPr>
            <p:cNvPr id="6" name="Ellipse 5">
              <a:extLst>
                <a:ext uri="{FF2B5EF4-FFF2-40B4-BE49-F238E27FC236}">
                  <a16:creationId xmlns:a16="http://schemas.microsoft.com/office/drawing/2014/main" id="{EF7FB2B8-4DC5-6CDB-F9C7-099463BBBF56}"/>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7" name="Billede 6" descr="Et billede, der indeholder papirclips&#10;&#10;Automatisk genereret beskrivelse">
              <a:extLst>
                <a:ext uri="{FF2B5EF4-FFF2-40B4-BE49-F238E27FC236}">
                  <a16:creationId xmlns:a16="http://schemas.microsoft.com/office/drawing/2014/main" id="{BBA753CA-7AC2-0FE6-5669-CA33E6F88FD5}"/>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3448376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
        <p:nvSpPr>
          <p:cNvPr id="3" name="Tekstfelt 2">
            <a:extLst>
              <a:ext uri="{FF2B5EF4-FFF2-40B4-BE49-F238E27FC236}">
                <a16:creationId xmlns:a16="http://schemas.microsoft.com/office/drawing/2014/main" id="{FD225E7B-31F5-942C-EB8B-42330E69D5ED}"/>
              </a:ext>
            </a:extLst>
          </p:cNvPr>
          <p:cNvSpPr txBox="1"/>
          <p:nvPr/>
        </p:nvSpPr>
        <p:spPr>
          <a:xfrm>
            <a:off x="1583871" y="1845129"/>
            <a:ext cx="8335985" cy="365948"/>
          </a:xfrm>
          <a:prstGeom prst="rect">
            <a:avLst/>
          </a:prstGeom>
          <a:noFill/>
        </p:spPr>
        <p:txBody>
          <a:bodyPr wrap="square" rtlCol="0">
            <a:spAutoFit/>
          </a:bodyPr>
          <a:lstStyle/>
          <a:p>
            <a:r>
              <a:rPr lang="da-DK" dirty="0"/>
              <a:t>Video: 10 min om slides 15-19 </a:t>
            </a:r>
            <a:r>
              <a:rPr lang="da-DK" dirty="0">
                <a:solidFill>
                  <a:srgbClr val="FF0000"/>
                </a:solidFill>
              </a:rPr>
              <a:t>(Er I gang med at blive videoredigeret)</a:t>
            </a: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5125"/>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Basal viden om attester</a:t>
            </a:r>
            <a:endParaRPr lang="da-DK" sz="2200" b="1" dirty="0">
              <a:solidFill>
                <a:srgbClr val="297A77"/>
              </a:solidFill>
              <a:latin typeface="+mn-lt"/>
            </a:endParaRPr>
          </a:p>
        </p:txBody>
      </p:sp>
      <p:sp>
        <p:nvSpPr>
          <p:cNvPr id="7" name="Tekstfelt 6">
            <a:extLst>
              <a:ext uri="{FF2B5EF4-FFF2-40B4-BE49-F238E27FC236}">
                <a16:creationId xmlns:a16="http://schemas.microsoft.com/office/drawing/2014/main" id="{F7FCBF74-FFEA-B137-BC42-AB4C8E63F0B9}"/>
              </a:ext>
            </a:extLst>
          </p:cNvPr>
          <p:cNvSpPr txBox="1"/>
          <p:nvPr/>
        </p:nvSpPr>
        <p:spPr>
          <a:xfrm>
            <a:off x="2157327" y="2414673"/>
            <a:ext cx="5951813" cy="3471435"/>
          </a:xfrm>
          <a:prstGeom prst="rect">
            <a:avLst/>
          </a:prstGeom>
          <a:noFill/>
          <a:ln>
            <a:solidFill>
              <a:schemeClr val="accent1"/>
            </a:solidFill>
          </a:ln>
        </p:spPr>
        <p:txBody>
          <a:bodyPr wrap="square" rtlCol="0">
            <a:spAutoFit/>
          </a:bodyPr>
          <a:lstStyle/>
          <a:p>
            <a:endParaRPr lang="da-DK" dirty="0"/>
          </a:p>
        </p:txBody>
      </p:sp>
      <p:pic>
        <p:nvPicPr>
          <p:cNvPr id="11" name="Grafik 10" descr="Afspil kontur">
            <a:extLst>
              <a:ext uri="{FF2B5EF4-FFF2-40B4-BE49-F238E27FC236}">
                <a16:creationId xmlns:a16="http://schemas.microsoft.com/office/drawing/2014/main" id="{50CC0B99-C387-972A-3850-FCAFA1174E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3754" y="3166955"/>
            <a:ext cx="2049282" cy="2049282"/>
          </a:xfrm>
          <a:prstGeom prst="rect">
            <a:avLst/>
          </a:prstGeom>
        </p:spPr>
      </p:pic>
    </p:spTree>
    <p:extLst>
      <p:ext uri="{BB962C8B-B14F-4D97-AF65-F5344CB8AC3E}">
        <p14:creationId xmlns:p14="http://schemas.microsoft.com/office/powerpoint/2010/main" val="275693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92208" y="-43383"/>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5125"/>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Definition</a:t>
            </a:r>
            <a:endParaRPr lang="da-DK" sz="2200" b="1" dirty="0">
              <a:solidFill>
                <a:srgbClr val="297A77"/>
              </a:solidFill>
              <a:latin typeface="+mn-lt"/>
            </a:endParaRPr>
          </a:p>
        </p:txBody>
      </p:sp>
      <p:pic>
        <p:nvPicPr>
          <p:cNvPr id="2" name="Billede 1">
            <a:extLst>
              <a:ext uri="{FF2B5EF4-FFF2-40B4-BE49-F238E27FC236}">
                <a16:creationId xmlns:a16="http://schemas.microsoft.com/office/drawing/2014/main" id="{BD359907-84D3-FC10-475F-71A11F8AEACA}"/>
              </a:ext>
            </a:extLst>
          </p:cNvPr>
          <p:cNvPicPr>
            <a:picLocks noChangeAspect="1"/>
          </p:cNvPicPr>
          <p:nvPr/>
        </p:nvPicPr>
        <p:blipFill>
          <a:blip r:embed="rId4"/>
          <a:stretch>
            <a:fillRect/>
          </a:stretch>
        </p:blipFill>
        <p:spPr>
          <a:xfrm>
            <a:off x="468605" y="1690688"/>
            <a:ext cx="9776638" cy="1098587"/>
          </a:xfrm>
          <a:prstGeom prst="rect">
            <a:avLst/>
          </a:prstGeom>
        </p:spPr>
      </p:pic>
      <p:sp>
        <p:nvSpPr>
          <p:cNvPr id="5" name="Pladsholder til indhold 4">
            <a:extLst>
              <a:ext uri="{FF2B5EF4-FFF2-40B4-BE49-F238E27FC236}">
                <a16:creationId xmlns:a16="http://schemas.microsoft.com/office/drawing/2014/main" id="{DE1602F1-3DFD-C863-9645-D5D4D5993236}"/>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sz="2800" dirty="0"/>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sz="2800" dirty="0"/>
          </a:p>
          <a:p>
            <a:pPr>
              <a:lnSpc>
                <a:spcPct val="110000"/>
              </a:lnSpc>
              <a:buClr>
                <a:srgbClr val="297A77"/>
              </a:buClr>
              <a:buSzPct val="105000"/>
              <a:tabLst>
                <a:tab pos="520700" algn="l"/>
                <a:tab pos="521335" algn="l"/>
              </a:tabLst>
            </a:pPr>
            <a:r>
              <a:rPr lang="da-DK" sz="2800" dirty="0"/>
              <a:t>En lægeattest er en læges skriftlige redegørelse for en persons helbredsforhold </a:t>
            </a:r>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6" name="Rektangel 5">
            <a:extLst>
              <a:ext uri="{FF2B5EF4-FFF2-40B4-BE49-F238E27FC236}">
                <a16:creationId xmlns:a16="http://schemas.microsoft.com/office/drawing/2014/main" id="{414E4E66-30EE-D36C-05B3-68F9083BB563}"/>
              </a:ext>
            </a:extLst>
          </p:cNvPr>
          <p:cNvSpPr/>
          <p:nvPr/>
        </p:nvSpPr>
        <p:spPr>
          <a:xfrm>
            <a:off x="6793190" y="2416661"/>
            <a:ext cx="3452053" cy="532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i="1" dirty="0">
                <a:solidFill>
                  <a:schemeClr val="tx1"/>
                </a:solidFill>
              </a:rPr>
              <a:t>Sundhedsstyrelsens attestbekendtgørelse (2011)</a:t>
            </a:r>
            <a:r>
              <a:rPr lang="da-DK" sz="1000" i="1" baseline="30000" dirty="0">
                <a:solidFill>
                  <a:schemeClr val="tx1"/>
                </a:solidFill>
              </a:rPr>
              <a:t>1</a:t>
            </a:r>
            <a:endParaRPr lang="da-DK" sz="1000" i="1" dirty="0">
              <a:solidFill>
                <a:schemeClr val="tx1"/>
              </a:solidFill>
            </a:endParaRPr>
          </a:p>
        </p:txBody>
      </p:sp>
    </p:spTree>
    <p:extLst>
      <p:ext uri="{BB962C8B-B14F-4D97-AF65-F5344CB8AC3E}">
        <p14:creationId xmlns:p14="http://schemas.microsoft.com/office/powerpoint/2010/main" val="2061279314"/>
      </p:ext>
    </p:extLst>
  </p:cSld>
  <p:clrMapOvr>
    <a:masterClrMapping/>
  </p:clrMapOvr>
  <mc:AlternateContent xmlns:mc="http://schemas.openxmlformats.org/markup-compatibility/2006" xmlns:p14="http://schemas.microsoft.com/office/powerpoint/2010/main">
    <mc:Choice Requires="p14">
      <p:transition spd="slow" p14:dur="2000" advTm="30363"/>
    </mc:Choice>
    <mc:Fallback xmlns="">
      <p:transition spd="slow" advTm="3036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16</a:t>
            </a:fld>
            <a:endParaRPr lang="da-DK" altLang="en-US">
              <a:solidFill>
                <a:schemeClr val="bg1"/>
              </a:solidFill>
            </a:endParaRP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5125"/>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Krav og regler</a:t>
            </a:r>
          </a:p>
          <a:p>
            <a:r>
              <a:rPr lang="da-DK" sz="2400" b="1" dirty="0">
                <a:solidFill>
                  <a:srgbClr val="297A77"/>
                </a:solidFill>
                <a:latin typeface="+mn-lt"/>
              </a:rPr>
              <a:t>Sundhedsstyrelsens Attestbekendtgørelse</a:t>
            </a:r>
            <a:r>
              <a:rPr lang="da-DK" sz="2400" b="1" baseline="30000" dirty="0">
                <a:solidFill>
                  <a:srgbClr val="297A77"/>
                </a:solidFill>
                <a:latin typeface="+mn-lt"/>
              </a:rPr>
              <a:t>1 </a:t>
            </a:r>
            <a:r>
              <a:rPr lang="da-DK" sz="2400" b="1" dirty="0">
                <a:solidFill>
                  <a:srgbClr val="297A77"/>
                </a:solidFill>
                <a:latin typeface="+mn-lt"/>
              </a:rPr>
              <a:t>og Autorisationsloven</a:t>
            </a:r>
            <a:r>
              <a:rPr lang="da-DK" sz="2400" b="1" baseline="30000" dirty="0">
                <a:solidFill>
                  <a:srgbClr val="297A77"/>
                </a:solidFill>
                <a:latin typeface="+mn-lt"/>
              </a:rPr>
              <a:t>2</a:t>
            </a:r>
            <a:endParaRPr lang="da-DK" sz="1100" b="1" dirty="0">
              <a:solidFill>
                <a:srgbClr val="297A77"/>
              </a:solidFill>
              <a:latin typeface="+mn-lt"/>
            </a:endParaRPr>
          </a:p>
          <a:p>
            <a:endParaRPr lang="da-DK" sz="1600" b="1" dirty="0">
              <a:solidFill>
                <a:srgbClr val="297A77"/>
              </a:solidFill>
              <a:latin typeface="+mn-lt"/>
            </a:endParaRPr>
          </a:p>
        </p:txBody>
      </p:sp>
      <p:sp>
        <p:nvSpPr>
          <p:cNvPr id="5" name="Pladsholder til indhold 4">
            <a:extLst>
              <a:ext uri="{FF2B5EF4-FFF2-40B4-BE49-F238E27FC236}">
                <a16:creationId xmlns:a16="http://schemas.microsoft.com/office/drawing/2014/main" id="{DE1602F1-3DFD-C863-9645-D5D4D5993236}"/>
              </a:ext>
            </a:extLst>
          </p:cNvPr>
          <p:cNvSpPr>
            <a:spLocks noGrp="1"/>
          </p:cNvSpPr>
          <p:nvPr>
            <p:ph idx="1"/>
          </p:nvPr>
        </p:nvSpPr>
        <p:spPr>
          <a:xfrm>
            <a:off x="5278835" y="1473680"/>
            <a:ext cx="4889627" cy="511763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r>
              <a:rPr lang="da-DK" sz="1800" dirty="0"/>
              <a:t>Man har pligt til at lave attester til offentlige myndigheder</a:t>
            </a:r>
          </a:p>
          <a:p>
            <a:pPr>
              <a:lnSpc>
                <a:spcPct val="110000"/>
              </a:lnSpc>
              <a:buClr>
                <a:srgbClr val="297A77"/>
              </a:buClr>
              <a:buSzPct val="105000"/>
              <a:tabLst>
                <a:tab pos="520700" algn="l"/>
                <a:tab pos="521335" algn="l"/>
              </a:tabLst>
            </a:pPr>
            <a:r>
              <a:rPr lang="da-DK" sz="1800" dirty="0"/>
              <a:t>Vær grundig og neutral og skriv tydeligt hvor oplysningerne kommer fra</a:t>
            </a:r>
          </a:p>
          <a:p>
            <a:pPr>
              <a:lnSpc>
                <a:spcPct val="110000"/>
              </a:lnSpc>
              <a:buClr>
                <a:srgbClr val="297A77"/>
              </a:buClr>
              <a:buSzPct val="105000"/>
              <a:tabLst>
                <a:tab pos="520700" algn="l"/>
                <a:tab pos="521335" algn="l"/>
              </a:tabLst>
            </a:pPr>
            <a:r>
              <a:rPr lang="da-DK" sz="1800" dirty="0"/>
              <a:t>Beskriv kun forhold med relevans for attestens formål</a:t>
            </a:r>
          </a:p>
          <a:p>
            <a:pPr>
              <a:lnSpc>
                <a:spcPct val="110000"/>
              </a:lnSpc>
              <a:buClr>
                <a:srgbClr val="297A77"/>
              </a:buClr>
              <a:buSzPct val="105000"/>
              <a:tabLst>
                <a:tab pos="520700" algn="l"/>
                <a:tab pos="521335" algn="l"/>
              </a:tabLst>
            </a:pPr>
            <a:r>
              <a:rPr lang="da-DK" sz="1800" dirty="0"/>
              <a:t>Skriv så ikke-læger kan forstå det</a:t>
            </a:r>
          </a:p>
          <a:p>
            <a:pPr>
              <a:lnSpc>
                <a:spcPct val="110000"/>
              </a:lnSpc>
              <a:buClr>
                <a:srgbClr val="297A77"/>
              </a:buClr>
              <a:buSzPct val="105000"/>
              <a:tabLst>
                <a:tab pos="520700" algn="l"/>
                <a:tab pos="521335" algn="l"/>
              </a:tabLst>
            </a:pPr>
            <a:r>
              <a:rPr lang="da-DK" sz="1800" dirty="0"/>
              <a:t>Tidsfrister skal overholdes – Længere ventetid kan have konsekvenser for borgeren</a:t>
            </a:r>
          </a:p>
          <a:p>
            <a:pPr>
              <a:lnSpc>
                <a:spcPct val="110000"/>
              </a:lnSpc>
              <a:buClr>
                <a:srgbClr val="297A77"/>
              </a:buClr>
              <a:buSzPct val="105000"/>
              <a:tabLst>
                <a:tab pos="520700" algn="l"/>
                <a:tab pos="521335" algn="l"/>
              </a:tabLst>
            </a:pPr>
            <a:r>
              <a:rPr lang="da-DK" sz="1800" dirty="0"/>
              <a:t>Lovbestemte blanketter skal benyttes</a:t>
            </a:r>
          </a:p>
          <a:p>
            <a:pPr>
              <a:lnSpc>
                <a:spcPct val="110000"/>
              </a:lnSpc>
              <a:buClr>
                <a:srgbClr val="297A77"/>
              </a:buClr>
              <a:buSzPct val="105000"/>
              <a:tabLst>
                <a:tab pos="520700" algn="l"/>
                <a:tab pos="521335" algn="l"/>
              </a:tabLst>
            </a:pPr>
            <a:r>
              <a:rPr lang="da-DK" sz="1800" dirty="0"/>
              <a:t>Attesten skal indeholde sikker identifikation af patient og læge</a:t>
            </a:r>
          </a:p>
          <a:p>
            <a:pPr>
              <a:lnSpc>
                <a:spcPct val="110000"/>
              </a:lnSpc>
              <a:buClr>
                <a:srgbClr val="297A77"/>
              </a:buClr>
              <a:buSzPct val="105000"/>
              <a:tabLst>
                <a:tab pos="520700" algn="l"/>
                <a:tab pos="521335" algn="l"/>
              </a:tabLst>
            </a:pPr>
            <a:r>
              <a:rPr lang="da-DK" sz="1800" dirty="0"/>
              <a:t>Urigtige oplysninger er strafbare</a:t>
            </a:r>
          </a:p>
          <a:p>
            <a:pPr>
              <a:lnSpc>
                <a:spcPct val="110000"/>
              </a:lnSpc>
              <a:buClr>
                <a:srgbClr val="297A77"/>
              </a:buClr>
              <a:buSzPct val="105000"/>
              <a:tabLst>
                <a:tab pos="520700" algn="l"/>
                <a:tab pos="521335" algn="l"/>
              </a:tabLst>
            </a:pPr>
            <a:endParaRPr lang="da-DK" sz="1800"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pic>
        <p:nvPicPr>
          <p:cNvPr id="6" name="Billede 5">
            <a:extLst>
              <a:ext uri="{FF2B5EF4-FFF2-40B4-BE49-F238E27FC236}">
                <a16:creationId xmlns:a16="http://schemas.microsoft.com/office/drawing/2014/main" id="{5CDC3F5D-5E1B-03B4-C477-098C31ACBCFA}"/>
              </a:ext>
            </a:extLst>
          </p:cNvPr>
          <p:cNvPicPr>
            <a:picLocks noChangeAspect="1"/>
          </p:cNvPicPr>
          <p:nvPr/>
        </p:nvPicPr>
        <p:blipFill>
          <a:blip r:embed="rId4"/>
          <a:stretch>
            <a:fillRect/>
          </a:stretch>
        </p:blipFill>
        <p:spPr>
          <a:xfrm>
            <a:off x="355787" y="4343991"/>
            <a:ext cx="4724427" cy="15789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Billede 10">
            <a:extLst>
              <a:ext uri="{FF2B5EF4-FFF2-40B4-BE49-F238E27FC236}">
                <a16:creationId xmlns:a16="http://schemas.microsoft.com/office/drawing/2014/main" id="{73A2090E-CA56-66F0-2361-83868088B3D3}"/>
              </a:ext>
            </a:extLst>
          </p:cNvPr>
          <p:cNvPicPr>
            <a:picLocks noChangeAspect="1"/>
          </p:cNvPicPr>
          <p:nvPr/>
        </p:nvPicPr>
        <p:blipFill>
          <a:blip r:embed="rId5"/>
          <a:stretch>
            <a:fillRect/>
          </a:stretch>
        </p:blipFill>
        <p:spPr>
          <a:xfrm>
            <a:off x="318248" y="1839972"/>
            <a:ext cx="4737256" cy="19202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84877155"/>
      </p:ext>
    </p:extLst>
  </p:cSld>
  <p:clrMapOvr>
    <a:masterClrMapping/>
  </p:clrMapOvr>
  <mc:AlternateContent xmlns:mc="http://schemas.openxmlformats.org/markup-compatibility/2006" xmlns:p14="http://schemas.microsoft.com/office/powerpoint/2010/main">
    <mc:Choice Requires="p14">
      <p:transition spd="slow" p14:dur="2000" advTm="28901"/>
    </mc:Choice>
    <mc:Fallback xmlns="">
      <p:transition spd="slow" advTm="2890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5125"/>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Attesttyper</a:t>
            </a:r>
          </a:p>
          <a:p>
            <a:endParaRPr lang="da-DK" sz="1600" b="1" dirty="0">
              <a:solidFill>
                <a:srgbClr val="297A77"/>
              </a:solidFill>
              <a:latin typeface="+mn-lt"/>
            </a:endParaRPr>
          </a:p>
        </p:txBody>
      </p:sp>
      <p:sp>
        <p:nvSpPr>
          <p:cNvPr id="5" name="Pladsholder til indhold 4">
            <a:extLst>
              <a:ext uri="{FF2B5EF4-FFF2-40B4-BE49-F238E27FC236}">
                <a16:creationId xmlns:a16="http://schemas.microsoft.com/office/drawing/2014/main" id="{DE1602F1-3DFD-C863-9645-D5D4D5993236}"/>
              </a:ext>
            </a:extLst>
          </p:cNvPr>
          <p:cNvSpPr>
            <a:spLocks noGrp="1"/>
          </p:cNvSpPr>
          <p:nvPr>
            <p:ph idx="1"/>
          </p:nvPr>
        </p:nvSpPr>
        <p:spPr>
          <a:xfrm>
            <a:off x="460778" y="1602167"/>
            <a:ext cx="9379338" cy="4216741"/>
          </a:xfrm>
        </p:spPr>
        <p:txBody>
          <a:bodyPr vert="horz" lIns="91440" tIns="45720" rIns="91440" bIns="45720" rtlCol="0" anchor="t">
            <a:noAutofit/>
          </a:bodyPr>
          <a:lstStyle/>
          <a:p>
            <a:pPr>
              <a:lnSpc>
                <a:spcPct val="110000"/>
              </a:lnSpc>
              <a:buClr>
                <a:srgbClr val="297A77"/>
              </a:buClr>
              <a:buSzPct val="105000"/>
              <a:tabLst>
                <a:tab pos="520700" algn="l"/>
                <a:tab pos="521335" algn="l"/>
              </a:tabLst>
            </a:pPr>
            <a:r>
              <a:rPr lang="da-DK" sz="2800" dirty="0"/>
              <a:t>Formularattest – </a:t>
            </a:r>
            <a:r>
              <a:rPr lang="da-DK" sz="2800" i="1" dirty="0"/>
              <a:t>fortrykt blanket</a:t>
            </a:r>
          </a:p>
          <a:p>
            <a:pPr lvl="1">
              <a:lnSpc>
                <a:spcPct val="110000"/>
              </a:lnSpc>
              <a:buClr>
                <a:srgbClr val="297A77"/>
              </a:buClr>
              <a:buSzPct val="105000"/>
              <a:tabLst>
                <a:tab pos="520700" algn="l"/>
                <a:tab pos="521335" algn="l"/>
              </a:tabLst>
            </a:pPr>
            <a:r>
              <a:rPr lang="da-DK" b="1" dirty="0"/>
              <a:t>Socialt-lægelige attester (kommunale attester)</a:t>
            </a:r>
          </a:p>
          <a:p>
            <a:pPr lvl="1">
              <a:lnSpc>
                <a:spcPct val="110000"/>
              </a:lnSpc>
              <a:buClr>
                <a:srgbClr val="297A77"/>
              </a:buClr>
              <a:buSzPct val="105000"/>
              <a:tabLst>
                <a:tab pos="520700" algn="l"/>
                <a:tab pos="521335" algn="l"/>
              </a:tabLst>
            </a:pPr>
            <a:r>
              <a:rPr lang="da-DK" dirty="0"/>
              <a:t>Forsikrings- og pensionsattester</a:t>
            </a:r>
          </a:p>
          <a:p>
            <a:pPr lvl="1">
              <a:lnSpc>
                <a:spcPct val="110000"/>
              </a:lnSpc>
              <a:buClr>
                <a:srgbClr val="297A77"/>
              </a:buClr>
              <a:buSzPct val="105000"/>
              <a:tabLst>
                <a:tab pos="520700" algn="l"/>
                <a:tab pos="521335" algn="l"/>
              </a:tabLst>
            </a:pPr>
            <a:r>
              <a:rPr lang="da-DK" dirty="0"/>
              <a:t>Kørekort, rejse, session mm.</a:t>
            </a:r>
          </a:p>
          <a:p>
            <a:pPr marL="457200" lvl="1" indent="0">
              <a:lnSpc>
                <a:spcPct val="110000"/>
              </a:lnSpc>
              <a:buClr>
                <a:srgbClr val="297A77"/>
              </a:buClr>
              <a:buSzPct val="105000"/>
              <a:buNone/>
              <a:tabLst>
                <a:tab pos="520700" algn="l"/>
                <a:tab pos="521335" algn="l"/>
              </a:tabLst>
            </a:pPr>
            <a:endParaRPr lang="da-DK" sz="2400" dirty="0"/>
          </a:p>
          <a:p>
            <a:pPr>
              <a:lnSpc>
                <a:spcPct val="110000"/>
              </a:lnSpc>
              <a:buClr>
                <a:srgbClr val="297A77"/>
              </a:buClr>
              <a:buSzPct val="105000"/>
              <a:tabLst>
                <a:tab pos="520700" algn="l"/>
                <a:tab pos="521335" algn="l"/>
              </a:tabLst>
            </a:pPr>
            <a:r>
              <a:rPr lang="da-DK" dirty="0"/>
              <a:t>Friattest - </a:t>
            </a:r>
            <a:r>
              <a:rPr lang="da-DK" i="1" dirty="0"/>
              <a:t>på lægens brevpapir</a:t>
            </a:r>
            <a:endParaRPr lang="da-DK" dirty="0"/>
          </a:p>
          <a:p>
            <a:pPr lvl="1">
              <a:lnSpc>
                <a:spcPct val="110000"/>
              </a:lnSpc>
              <a:buClr>
                <a:srgbClr val="297A77"/>
              </a:buClr>
              <a:buSzPct val="105000"/>
              <a:tabLst>
                <a:tab pos="520700" algn="l"/>
                <a:tab pos="521335" algn="l"/>
              </a:tabLst>
            </a:pPr>
            <a:endParaRPr lang="da-DK" dirty="0"/>
          </a:p>
          <a:p>
            <a:pPr lvl="1">
              <a:lnSpc>
                <a:spcPct val="110000"/>
              </a:lnSpc>
              <a:buClr>
                <a:srgbClr val="297A77"/>
              </a:buClr>
              <a:buSzPct val="105000"/>
              <a:tabLst>
                <a:tab pos="520700" algn="l"/>
                <a:tab pos="521335" algn="l"/>
              </a:tabLst>
            </a:pPr>
            <a:endParaRPr lang="da-DK" dirty="0"/>
          </a:p>
          <a:p>
            <a:pPr lvl="1">
              <a:lnSpc>
                <a:spcPct val="110000"/>
              </a:lnSpc>
              <a:buClr>
                <a:srgbClr val="297A77"/>
              </a:buClr>
              <a:buSzPct val="105000"/>
              <a:tabLst>
                <a:tab pos="520700" algn="l"/>
                <a:tab pos="521335" algn="l"/>
              </a:tabLst>
            </a:pPr>
            <a:endParaRPr lang="da-DK" dirty="0"/>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Tree>
    <p:extLst>
      <p:ext uri="{BB962C8B-B14F-4D97-AF65-F5344CB8AC3E}">
        <p14:creationId xmlns:p14="http://schemas.microsoft.com/office/powerpoint/2010/main" val="3412314170"/>
      </p:ext>
    </p:extLst>
  </p:cSld>
  <p:clrMapOvr>
    <a:masterClrMapping/>
  </p:clrMapOvr>
  <mc:AlternateContent xmlns:mc="http://schemas.openxmlformats.org/markup-compatibility/2006" xmlns:p14="http://schemas.microsoft.com/office/powerpoint/2010/main">
    <mc:Choice Requires="p14">
      <p:transition spd="slow" p14:dur="2000" advTm="25343"/>
    </mc:Choice>
    <mc:Fallback xmlns="">
      <p:transition spd="slow" advTm="2534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278039"/>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Få hjælp til attestarbejdet</a:t>
            </a:r>
          </a:p>
          <a:p>
            <a:endParaRPr lang="da-DK" sz="1600" b="1" dirty="0">
              <a:solidFill>
                <a:srgbClr val="297A77"/>
              </a:solidFill>
              <a:latin typeface="+mn-lt"/>
            </a:endParaRPr>
          </a:p>
        </p:txBody>
      </p:sp>
      <p:sp>
        <p:nvSpPr>
          <p:cNvPr id="5" name="Pladsholder til indhold 4">
            <a:extLst>
              <a:ext uri="{FF2B5EF4-FFF2-40B4-BE49-F238E27FC236}">
                <a16:creationId xmlns:a16="http://schemas.microsoft.com/office/drawing/2014/main" id="{DE1602F1-3DFD-C863-9645-D5D4D5993236}"/>
              </a:ext>
            </a:extLst>
          </p:cNvPr>
          <p:cNvSpPr>
            <a:spLocks noGrp="1"/>
          </p:cNvSpPr>
          <p:nvPr>
            <p:ph idx="1"/>
          </p:nvPr>
        </p:nvSpPr>
        <p:spPr>
          <a:xfrm>
            <a:off x="437701" y="1447082"/>
            <a:ext cx="9882480" cy="2273150"/>
          </a:xfrm>
        </p:spPr>
        <p:txBody>
          <a:bodyPr vert="horz" lIns="91440" tIns="45720" rIns="91440" bIns="45720" rtlCol="0" anchor="t">
            <a:noAutofit/>
          </a:bodyPr>
          <a:lstStyle/>
          <a:p>
            <a:pPr>
              <a:lnSpc>
                <a:spcPct val="150000"/>
              </a:lnSpc>
              <a:spcBef>
                <a:spcPts val="600"/>
              </a:spcBef>
              <a:buClr>
                <a:srgbClr val="297A77"/>
              </a:buClr>
              <a:buSzPct val="105000"/>
              <a:tabLst>
                <a:tab pos="520700" algn="l"/>
                <a:tab pos="521335" algn="l"/>
              </a:tabLst>
            </a:pPr>
            <a:r>
              <a:rPr lang="da-DK" sz="2000" b="1" dirty="0"/>
              <a:t>Lægeforeningens attestudvalg: </a:t>
            </a:r>
            <a:r>
              <a:rPr lang="da-DK" sz="1600" dirty="0"/>
              <a:t>Rådgiver medlemmer – </a:t>
            </a:r>
            <a:r>
              <a:rPr lang="da-DK" sz="1600" u="sng" dirty="0"/>
              <a:t>så ring til Attestudvalgets sekretariat ved tvivl </a:t>
            </a:r>
          </a:p>
          <a:p>
            <a:pPr>
              <a:lnSpc>
                <a:spcPct val="150000"/>
              </a:lnSpc>
              <a:spcBef>
                <a:spcPts val="600"/>
              </a:spcBef>
              <a:buClr>
                <a:srgbClr val="297A77"/>
              </a:buClr>
              <a:buSzPct val="105000"/>
              <a:tabLst>
                <a:tab pos="520700" algn="l"/>
                <a:tab pos="521335" algn="l"/>
              </a:tabLst>
            </a:pPr>
            <a:r>
              <a:rPr lang="da-DK" sz="2000" b="1" dirty="0"/>
              <a:t>Attestnøglen: </a:t>
            </a:r>
            <a:r>
              <a:rPr lang="da-DK" sz="1600" dirty="0"/>
              <a:t>Find attester, gældende </a:t>
            </a:r>
            <a:r>
              <a:rPr lang="da-DK" sz="1600" dirty="0" err="1"/>
              <a:t>attesttaktster</a:t>
            </a:r>
            <a:r>
              <a:rPr lang="da-DK" sz="1600" dirty="0"/>
              <a:t> mv.</a:t>
            </a:r>
          </a:p>
          <a:p>
            <a:pPr>
              <a:lnSpc>
                <a:spcPct val="110000"/>
              </a:lnSpc>
              <a:buClr>
                <a:srgbClr val="297A77"/>
              </a:buClr>
              <a:buSzPct val="105000"/>
              <a:tabLst>
                <a:tab pos="520700" algn="l"/>
                <a:tab pos="521335" algn="l"/>
              </a:tabLst>
            </a:pPr>
            <a:r>
              <a:rPr lang="da-DK" sz="2000" b="1" dirty="0"/>
              <a:t>Socialt-lægeligt samarbejde: </a:t>
            </a:r>
            <a:r>
              <a:rPr lang="da-DK" sz="1600" dirty="0"/>
              <a:t>Aftale mellem Kommunernes Landsforening og Lægeforeningen med beskrivelse og vejledning til alle de kommunale attester</a:t>
            </a:r>
          </a:p>
          <a:p>
            <a:pPr>
              <a:lnSpc>
                <a:spcPct val="110000"/>
              </a:lnSpc>
              <a:buClr>
                <a:srgbClr val="297A77"/>
              </a:buClr>
              <a:buSzPct val="105000"/>
              <a:tabLst>
                <a:tab pos="520700" algn="l"/>
                <a:tab pos="521335" algn="l"/>
              </a:tabLst>
            </a:pPr>
            <a:endParaRPr lang="da-DK" sz="2000" b="1" dirty="0"/>
          </a:p>
          <a:p>
            <a:pPr marL="0" indent="0">
              <a:lnSpc>
                <a:spcPct val="100000"/>
              </a:lnSpc>
              <a:buNone/>
            </a:pPr>
            <a:endParaRPr lang="da-DK"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pic>
        <p:nvPicPr>
          <p:cNvPr id="2" name="Billede 1">
            <a:extLst>
              <a:ext uri="{FF2B5EF4-FFF2-40B4-BE49-F238E27FC236}">
                <a16:creationId xmlns:a16="http://schemas.microsoft.com/office/drawing/2014/main" id="{43F7B3B9-6608-72AB-F321-50B8F5683532}"/>
              </a:ext>
            </a:extLst>
          </p:cNvPr>
          <p:cNvPicPr>
            <a:picLocks noChangeAspect="1"/>
          </p:cNvPicPr>
          <p:nvPr/>
        </p:nvPicPr>
        <p:blipFill>
          <a:blip r:embed="rId4"/>
          <a:stretch>
            <a:fillRect/>
          </a:stretch>
        </p:blipFill>
        <p:spPr>
          <a:xfrm>
            <a:off x="796598" y="4115313"/>
            <a:ext cx="1849072" cy="259422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Billede 5">
            <a:extLst>
              <a:ext uri="{FF2B5EF4-FFF2-40B4-BE49-F238E27FC236}">
                <a16:creationId xmlns:a16="http://schemas.microsoft.com/office/drawing/2014/main" id="{B64B10F5-55FE-12FC-41A9-9E4776A3C2C2}"/>
              </a:ext>
            </a:extLst>
          </p:cNvPr>
          <p:cNvPicPr>
            <a:picLocks noChangeAspect="1"/>
          </p:cNvPicPr>
          <p:nvPr/>
        </p:nvPicPr>
        <p:blipFill rotWithShape="1">
          <a:blip r:embed="rId5"/>
          <a:srcRect b="89990"/>
          <a:stretch/>
        </p:blipFill>
        <p:spPr>
          <a:xfrm>
            <a:off x="4405012" y="4115313"/>
            <a:ext cx="5669647" cy="218955"/>
          </a:xfrm>
          <a:prstGeom prst="rect">
            <a:avLst/>
          </a:prstGeom>
        </p:spPr>
      </p:pic>
      <p:pic>
        <p:nvPicPr>
          <p:cNvPr id="7" name="Pladsholder til indhold 13">
            <a:extLst>
              <a:ext uri="{FF2B5EF4-FFF2-40B4-BE49-F238E27FC236}">
                <a16:creationId xmlns:a16="http://schemas.microsoft.com/office/drawing/2014/main" id="{617FBDCA-F6AF-F938-6A49-6F0219F7413E}"/>
              </a:ext>
            </a:extLst>
          </p:cNvPr>
          <p:cNvPicPr>
            <a:picLocks noChangeAspect="1"/>
          </p:cNvPicPr>
          <p:nvPr/>
        </p:nvPicPr>
        <p:blipFill>
          <a:blip r:embed="rId6"/>
          <a:stretch>
            <a:fillRect/>
          </a:stretch>
        </p:blipFill>
        <p:spPr>
          <a:xfrm>
            <a:off x="4405012" y="4306539"/>
            <a:ext cx="5669647" cy="654419"/>
          </a:xfrm>
          <a:prstGeom prst="rect">
            <a:avLst/>
          </a:prstGeom>
        </p:spPr>
      </p:pic>
      <p:pic>
        <p:nvPicPr>
          <p:cNvPr id="8" name="Billede 7">
            <a:extLst>
              <a:ext uri="{FF2B5EF4-FFF2-40B4-BE49-F238E27FC236}">
                <a16:creationId xmlns:a16="http://schemas.microsoft.com/office/drawing/2014/main" id="{638A7A8E-4B09-389B-08A2-5861B7022280}"/>
              </a:ext>
            </a:extLst>
          </p:cNvPr>
          <p:cNvPicPr>
            <a:picLocks noChangeAspect="1"/>
          </p:cNvPicPr>
          <p:nvPr/>
        </p:nvPicPr>
        <p:blipFill rotWithShape="1">
          <a:blip r:embed="rId7"/>
          <a:srcRect t="167" b="61817"/>
          <a:stretch/>
        </p:blipFill>
        <p:spPr>
          <a:xfrm>
            <a:off x="4405011" y="4960958"/>
            <a:ext cx="5669648" cy="1819703"/>
          </a:xfrm>
          <a:prstGeom prst="rect">
            <a:avLst/>
          </a:prstGeom>
        </p:spPr>
      </p:pic>
      <p:cxnSp>
        <p:nvCxnSpPr>
          <p:cNvPr id="17" name="Forbindelse: vinklet 16">
            <a:extLst>
              <a:ext uri="{FF2B5EF4-FFF2-40B4-BE49-F238E27FC236}">
                <a16:creationId xmlns:a16="http://schemas.microsoft.com/office/drawing/2014/main" id="{9E4F16CA-AB92-3AE4-ACC8-390E2B227EE9}"/>
              </a:ext>
            </a:extLst>
          </p:cNvPr>
          <p:cNvCxnSpPr>
            <a:cxnSpLocks/>
          </p:cNvCxnSpPr>
          <p:nvPr/>
        </p:nvCxnSpPr>
        <p:spPr>
          <a:xfrm flipV="1">
            <a:off x="2721900" y="4705350"/>
            <a:ext cx="1683110" cy="797590"/>
          </a:xfrm>
          <a:prstGeom prst="bentConnector3">
            <a:avLst>
              <a:gd name="adj1" fmla="val 50000"/>
            </a:avLst>
          </a:prstGeom>
          <a:ln w="793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346998"/>
      </p:ext>
    </p:extLst>
  </p:cSld>
  <p:clrMapOvr>
    <a:masterClrMapping/>
  </p:clrMapOvr>
  <mc:AlternateContent xmlns:mc="http://schemas.openxmlformats.org/markup-compatibility/2006" xmlns:p14="http://schemas.microsoft.com/office/powerpoint/2010/main">
    <mc:Choice Requires="p14">
      <p:transition spd="slow" p14:dur="2000" advTm="54277"/>
    </mc:Choice>
    <mc:Fallback xmlns="">
      <p:transition spd="slow" advTm="5427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D8E5FB10-66A1-4454-BF15-0B6DDA84B545}"/>
              </a:ext>
            </a:extLst>
          </p:cNvPr>
          <p:cNvSpPr/>
          <p:nvPr/>
        </p:nvSpPr>
        <p:spPr>
          <a:xfrm>
            <a:off x="974592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5125"/>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Attestrejsen</a:t>
            </a:r>
          </a:p>
          <a:p>
            <a:endParaRPr lang="da-DK" sz="1600" b="1" dirty="0">
              <a:solidFill>
                <a:srgbClr val="297A77"/>
              </a:solidFill>
              <a:latin typeface="+mn-lt"/>
            </a:endParaRPr>
          </a:p>
        </p:txBody>
      </p:sp>
      <p:pic>
        <p:nvPicPr>
          <p:cNvPr id="11" name="Pladsholder til indhold 29" descr="Smilende ansigt med massiv udfyldning">
            <a:extLst>
              <a:ext uri="{FF2B5EF4-FFF2-40B4-BE49-F238E27FC236}">
                <a16:creationId xmlns:a16="http://schemas.microsoft.com/office/drawing/2014/main" id="{A426C205-B040-A861-B4E6-C723FCF2874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520" b="10520"/>
          <a:stretch>
            <a:fillRect/>
          </a:stretch>
        </p:blipFill>
        <p:spPr>
          <a:xfrm flipH="1">
            <a:off x="769590" y="2901001"/>
            <a:ext cx="463550" cy="366713"/>
          </a:xfrm>
          <a:prstGeom prst="rect">
            <a:avLst/>
          </a:prstGeom>
        </p:spPr>
      </p:pic>
      <p:pic>
        <p:nvPicPr>
          <p:cNvPr id="14" name="Grafik 13" descr="Langærmet trøje">
            <a:extLst>
              <a:ext uri="{FF2B5EF4-FFF2-40B4-BE49-F238E27FC236}">
                <a16:creationId xmlns:a16="http://schemas.microsoft.com/office/drawing/2014/main" id="{95351AA3-0F2E-0DF0-040F-D17B917A270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8697" y="3234075"/>
            <a:ext cx="457200" cy="457200"/>
          </a:xfrm>
          <a:prstGeom prst="rect">
            <a:avLst/>
          </a:prstGeom>
        </p:spPr>
      </p:pic>
      <p:pic>
        <p:nvPicPr>
          <p:cNvPr id="15" name="Grafik 14" descr="Fod">
            <a:extLst>
              <a:ext uri="{FF2B5EF4-FFF2-40B4-BE49-F238E27FC236}">
                <a16:creationId xmlns:a16="http://schemas.microsoft.com/office/drawing/2014/main" id="{ECE29325-F919-F209-B292-2A1ADEDA46E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685747" y="3568952"/>
            <a:ext cx="362168" cy="362168"/>
          </a:xfrm>
          <a:prstGeom prst="rect">
            <a:avLst/>
          </a:prstGeom>
        </p:spPr>
      </p:pic>
      <p:pic>
        <p:nvPicPr>
          <p:cNvPr id="16" name="Grafik 15" descr="Fod">
            <a:extLst>
              <a:ext uri="{FF2B5EF4-FFF2-40B4-BE49-F238E27FC236}">
                <a16:creationId xmlns:a16="http://schemas.microsoft.com/office/drawing/2014/main" id="{E5E90106-4A3F-D6AA-E374-E1ECF538551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7164" y="3568952"/>
            <a:ext cx="347402" cy="362168"/>
          </a:xfrm>
          <a:prstGeom prst="rect">
            <a:avLst/>
          </a:prstGeom>
        </p:spPr>
      </p:pic>
      <p:sp>
        <p:nvSpPr>
          <p:cNvPr id="17" name="Tekstfelt 16">
            <a:extLst>
              <a:ext uri="{FF2B5EF4-FFF2-40B4-BE49-F238E27FC236}">
                <a16:creationId xmlns:a16="http://schemas.microsoft.com/office/drawing/2014/main" id="{7DD6E556-64C4-B5AB-534B-77499291D5BD}"/>
              </a:ext>
            </a:extLst>
          </p:cNvPr>
          <p:cNvSpPr txBox="1"/>
          <p:nvPr/>
        </p:nvSpPr>
        <p:spPr>
          <a:xfrm>
            <a:off x="666530" y="2135174"/>
            <a:ext cx="923700" cy="246221"/>
          </a:xfrm>
          <a:prstGeom prst="rect">
            <a:avLst/>
          </a:prstGeom>
          <a:noFill/>
        </p:spPr>
        <p:txBody>
          <a:bodyPr wrap="square" rtlCol="0">
            <a:spAutoFit/>
          </a:bodyPr>
          <a:lstStyle/>
          <a:p>
            <a:r>
              <a:rPr lang="da-DK" sz="1000" b="1" i="1" dirty="0"/>
              <a:t>Rask i job</a:t>
            </a:r>
          </a:p>
        </p:txBody>
      </p:sp>
      <p:sp>
        <p:nvSpPr>
          <p:cNvPr id="18" name="Tekstfelt 17">
            <a:extLst>
              <a:ext uri="{FF2B5EF4-FFF2-40B4-BE49-F238E27FC236}">
                <a16:creationId xmlns:a16="http://schemas.microsoft.com/office/drawing/2014/main" id="{1266FA9C-0DAE-D81B-A12A-D03F30A9DDF8}"/>
              </a:ext>
            </a:extLst>
          </p:cNvPr>
          <p:cNvSpPr txBox="1"/>
          <p:nvPr/>
        </p:nvSpPr>
        <p:spPr>
          <a:xfrm>
            <a:off x="1693835" y="2135174"/>
            <a:ext cx="923700" cy="246221"/>
          </a:xfrm>
          <a:prstGeom prst="rect">
            <a:avLst/>
          </a:prstGeom>
          <a:noFill/>
        </p:spPr>
        <p:txBody>
          <a:bodyPr wrap="square" rtlCol="0">
            <a:spAutoFit/>
          </a:bodyPr>
          <a:lstStyle/>
          <a:p>
            <a:r>
              <a:rPr lang="da-DK" sz="1000" b="1" i="1" dirty="0"/>
              <a:t>Syg i job</a:t>
            </a:r>
          </a:p>
        </p:txBody>
      </p:sp>
      <p:pic>
        <p:nvPicPr>
          <p:cNvPr id="19" name="Grafik 18" descr="Forvirret ansigt med massiv udfyldning">
            <a:extLst>
              <a:ext uri="{FF2B5EF4-FFF2-40B4-BE49-F238E27FC236}">
                <a16:creationId xmlns:a16="http://schemas.microsoft.com/office/drawing/2014/main" id="{F881D13A-1C3A-68E6-6D4C-FF5CBE46C71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67769" y="2852365"/>
            <a:ext cx="463987" cy="463987"/>
          </a:xfrm>
          <a:prstGeom prst="rect">
            <a:avLst/>
          </a:prstGeom>
        </p:spPr>
      </p:pic>
      <p:pic>
        <p:nvPicPr>
          <p:cNvPr id="20" name="Grafik 19" descr="Langærmet trøje">
            <a:extLst>
              <a:ext uri="{FF2B5EF4-FFF2-40B4-BE49-F238E27FC236}">
                <a16:creationId xmlns:a16="http://schemas.microsoft.com/office/drawing/2014/main" id="{0EDAA08E-088B-1258-8C9D-D0402408AE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1163" y="3234075"/>
            <a:ext cx="457200" cy="457200"/>
          </a:xfrm>
          <a:prstGeom prst="rect">
            <a:avLst/>
          </a:prstGeom>
        </p:spPr>
      </p:pic>
      <p:pic>
        <p:nvPicPr>
          <p:cNvPr id="21" name="Grafik 20" descr="Fod">
            <a:extLst>
              <a:ext uri="{FF2B5EF4-FFF2-40B4-BE49-F238E27FC236}">
                <a16:creationId xmlns:a16="http://schemas.microsoft.com/office/drawing/2014/main" id="{AFF05C0A-180F-28B5-7FDB-913B181B3D5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686734" y="3554577"/>
            <a:ext cx="362168" cy="362168"/>
          </a:xfrm>
          <a:prstGeom prst="rect">
            <a:avLst/>
          </a:prstGeom>
        </p:spPr>
      </p:pic>
      <p:pic>
        <p:nvPicPr>
          <p:cNvPr id="22" name="Grafik 21" descr="Fod">
            <a:extLst>
              <a:ext uri="{FF2B5EF4-FFF2-40B4-BE49-F238E27FC236}">
                <a16:creationId xmlns:a16="http://schemas.microsoft.com/office/drawing/2014/main" id="{493C401A-FE7F-D6B2-7E5D-F7815226C89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64932" y="3554577"/>
            <a:ext cx="347402" cy="362168"/>
          </a:xfrm>
          <a:prstGeom prst="rect">
            <a:avLst/>
          </a:prstGeom>
        </p:spPr>
      </p:pic>
      <p:sp>
        <p:nvSpPr>
          <p:cNvPr id="23" name="Tekstfelt 22">
            <a:extLst>
              <a:ext uri="{FF2B5EF4-FFF2-40B4-BE49-F238E27FC236}">
                <a16:creationId xmlns:a16="http://schemas.microsoft.com/office/drawing/2014/main" id="{69AE7F9A-7DE2-E36E-AD54-6E69E645C2A5}"/>
              </a:ext>
            </a:extLst>
          </p:cNvPr>
          <p:cNvSpPr txBox="1"/>
          <p:nvPr/>
        </p:nvSpPr>
        <p:spPr>
          <a:xfrm rot="20075786">
            <a:off x="2322231" y="2805571"/>
            <a:ext cx="765778" cy="246221"/>
          </a:xfrm>
          <a:prstGeom prst="rect">
            <a:avLst/>
          </a:prstGeom>
          <a:noFill/>
        </p:spPr>
        <p:txBody>
          <a:bodyPr wrap="square" lIns="91440" tIns="45720" rIns="91440" bIns="45720" rtlCol="0" anchor="t">
            <a:spAutoFit/>
          </a:bodyPr>
          <a:lstStyle/>
          <a:p>
            <a:r>
              <a:rPr lang="da-DK" sz="1000" b="1" i="1" dirty="0"/>
              <a:t>&gt;=1 dage</a:t>
            </a:r>
          </a:p>
        </p:txBody>
      </p:sp>
      <p:pic>
        <p:nvPicPr>
          <p:cNvPr id="24" name="Grafik 23" descr="Pil let kurve">
            <a:extLst>
              <a:ext uri="{FF2B5EF4-FFF2-40B4-BE49-F238E27FC236}">
                <a16:creationId xmlns:a16="http://schemas.microsoft.com/office/drawing/2014/main" id="{20FED1FE-D015-DC10-3AFE-30DD9884D77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045637">
            <a:off x="2126943" y="2923296"/>
            <a:ext cx="1415279" cy="463986"/>
          </a:xfrm>
          <a:prstGeom prst="rect">
            <a:avLst/>
          </a:prstGeom>
        </p:spPr>
      </p:pic>
      <p:sp>
        <p:nvSpPr>
          <p:cNvPr id="26" name="Stjerne: 10 takker 25">
            <a:extLst>
              <a:ext uri="{FF2B5EF4-FFF2-40B4-BE49-F238E27FC236}">
                <a16:creationId xmlns:a16="http://schemas.microsoft.com/office/drawing/2014/main" id="{A863BBF9-4285-9973-6D77-8441F0B5CDB6}"/>
              </a:ext>
            </a:extLst>
          </p:cNvPr>
          <p:cNvSpPr/>
          <p:nvPr/>
        </p:nvSpPr>
        <p:spPr>
          <a:xfrm rot="20852125">
            <a:off x="3263587" y="1317693"/>
            <a:ext cx="1090931" cy="284690"/>
          </a:xfrm>
          <a:prstGeom prst="star1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Friattest</a:t>
            </a:r>
          </a:p>
        </p:txBody>
      </p:sp>
      <p:sp>
        <p:nvSpPr>
          <p:cNvPr id="27" name="Stjerne: 10 takker 26">
            <a:extLst>
              <a:ext uri="{FF2B5EF4-FFF2-40B4-BE49-F238E27FC236}">
                <a16:creationId xmlns:a16="http://schemas.microsoft.com/office/drawing/2014/main" id="{F237802F-0BF3-7E62-193E-F4B78B7559F3}"/>
              </a:ext>
            </a:extLst>
          </p:cNvPr>
          <p:cNvSpPr/>
          <p:nvPr/>
        </p:nvSpPr>
        <p:spPr>
          <a:xfrm rot="189033">
            <a:off x="3640993" y="1614870"/>
            <a:ext cx="1368643" cy="532528"/>
          </a:xfrm>
          <a:prstGeom prst="star1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Mulighedserklæring</a:t>
            </a:r>
          </a:p>
        </p:txBody>
      </p:sp>
      <p:sp>
        <p:nvSpPr>
          <p:cNvPr id="28" name="Tekstfelt 27">
            <a:extLst>
              <a:ext uri="{FF2B5EF4-FFF2-40B4-BE49-F238E27FC236}">
                <a16:creationId xmlns:a16="http://schemas.microsoft.com/office/drawing/2014/main" id="{F77EBC72-1399-25DC-E0AD-B6A71F847E6A}"/>
              </a:ext>
            </a:extLst>
          </p:cNvPr>
          <p:cNvSpPr txBox="1"/>
          <p:nvPr/>
        </p:nvSpPr>
        <p:spPr>
          <a:xfrm>
            <a:off x="3333207" y="2260497"/>
            <a:ext cx="1277433" cy="830997"/>
          </a:xfrm>
          <a:prstGeom prst="rect">
            <a:avLst/>
          </a:prstGeom>
          <a:noFill/>
        </p:spPr>
        <p:txBody>
          <a:bodyPr wrap="square" rtlCol="0">
            <a:spAutoFit/>
          </a:bodyPr>
          <a:lstStyle/>
          <a:p>
            <a:r>
              <a:rPr lang="da-DK" sz="1600" b="1" dirty="0"/>
              <a:t>Arbejdsgiver kan kræve lægeattest</a:t>
            </a:r>
          </a:p>
        </p:txBody>
      </p:sp>
      <p:sp>
        <p:nvSpPr>
          <p:cNvPr id="29" name="Tekstfelt 28">
            <a:extLst>
              <a:ext uri="{FF2B5EF4-FFF2-40B4-BE49-F238E27FC236}">
                <a16:creationId xmlns:a16="http://schemas.microsoft.com/office/drawing/2014/main" id="{7F93F136-5DEE-7842-B8FE-A5F625F55601}"/>
              </a:ext>
            </a:extLst>
          </p:cNvPr>
          <p:cNvSpPr txBox="1"/>
          <p:nvPr/>
        </p:nvSpPr>
        <p:spPr>
          <a:xfrm>
            <a:off x="4614358" y="2410553"/>
            <a:ext cx="1290738" cy="246221"/>
          </a:xfrm>
          <a:prstGeom prst="rect">
            <a:avLst/>
          </a:prstGeom>
          <a:noFill/>
        </p:spPr>
        <p:txBody>
          <a:bodyPr wrap="none" rtlCol="0">
            <a:spAutoFit/>
          </a:bodyPr>
          <a:lstStyle/>
          <a:p>
            <a:r>
              <a:rPr lang="da-DK" sz="1000" b="1" i="1" dirty="0"/>
              <a:t>Fortsat syg &gt;30 dage</a:t>
            </a:r>
          </a:p>
        </p:txBody>
      </p:sp>
      <p:pic>
        <p:nvPicPr>
          <p:cNvPr id="30" name="Grafik 29" descr="Pil let kurve">
            <a:extLst>
              <a:ext uri="{FF2B5EF4-FFF2-40B4-BE49-F238E27FC236}">
                <a16:creationId xmlns:a16="http://schemas.microsoft.com/office/drawing/2014/main" id="{90181AEA-4416-160A-D8C2-AF325FB60E5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94438" y="2498839"/>
            <a:ext cx="1878296" cy="463986"/>
          </a:xfrm>
          <a:prstGeom prst="rect">
            <a:avLst/>
          </a:prstGeom>
        </p:spPr>
      </p:pic>
      <p:sp>
        <p:nvSpPr>
          <p:cNvPr id="31" name="Stjerne: 10 takker 30">
            <a:extLst>
              <a:ext uri="{FF2B5EF4-FFF2-40B4-BE49-F238E27FC236}">
                <a16:creationId xmlns:a16="http://schemas.microsoft.com/office/drawing/2014/main" id="{143D5B9D-8470-49E6-BCFC-6C0AD600CF31}"/>
              </a:ext>
            </a:extLst>
          </p:cNvPr>
          <p:cNvSpPr/>
          <p:nvPr/>
        </p:nvSpPr>
        <p:spPr>
          <a:xfrm rot="21311047">
            <a:off x="5142703" y="1195027"/>
            <a:ext cx="1761675" cy="1074274"/>
          </a:xfrm>
          <a:prstGeom prst="star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Attest til sygedagpenge-</a:t>
            </a:r>
          </a:p>
          <a:p>
            <a:pPr algn="ctr"/>
            <a:r>
              <a:rPr lang="da-DK" sz="1400" dirty="0">
                <a:solidFill>
                  <a:schemeClr val="tx1"/>
                </a:solidFill>
              </a:rPr>
              <a:t>opfølgning (LÆ285)</a:t>
            </a:r>
          </a:p>
        </p:txBody>
      </p:sp>
      <p:sp>
        <p:nvSpPr>
          <p:cNvPr id="32" name="Stjerne: 10 takker 31">
            <a:extLst>
              <a:ext uri="{FF2B5EF4-FFF2-40B4-BE49-F238E27FC236}">
                <a16:creationId xmlns:a16="http://schemas.microsoft.com/office/drawing/2014/main" id="{265652B3-F48C-2C68-CC2A-077074B9AC73}"/>
              </a:ext>
            </a:extLst>
          </p:cNvPr>
          <p:cNvSpPr/>
          <p:nvPr/>
        </p:nvSpPr>
        <p:spPr>
          <a:xfrm rot="311843">
            <a:off x="6472966" y="797564"/>
            <a:ext cx="1452662" cy="692938"/>
          </a:xfrm>
          <a:prstGeom prst="star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Statusattest(LÆ125)</a:t>
            </a:r>
          </a:p>
        </p:txBody>
      </p:sp>
      <p:sp>
        <p:nvSpPr>
          <p:cNvPr id="33" name="Tekstfelt 32">
            <a:extLst>
              <a:ext uri="{FF2B5EF4-FFF2-40B4-BE49-F238E27FC236}">
                <a16:creationId xmlns:a16="http://schemas.microsoft.com/office/drawing/2014/main" id="{C1116A2F-1815-A40E-16CC-73589C48C845}"/>
              </a:ext>
            </a:extLst>
          </p:cNvPr>
          <p:cNvSpPr txBox="1"/>
          <p:nvPr/>
        </p:nvSpPr>
        <p:spPr>
          <a:xfrm>
            <a:off x="6080879" y="2184030"/>
            <a:ext cx="1393901" cy="1323439"/>
          </a:xfrm>
          <a:prstGeom prst="rect">
            <a:avLst/>
          </a:prstGeom>
          <a:noFill/>
        </p:spPr>
        <p:txBody>
          <a:bodyPr wrap="square" rtlCol="0">
            <a:spAutoFit/>
          </a:bodyPr>
          <a:lstStyle/>
          <a:p>
            <a:r>
              <a:rPr lang="da-DK" sz="1600" b="1" dirty="0"/>
              <a:t>Kommunen har pligt til at udbetale sygedagpenge/refusion</a:t>
            </a:r>
          </a:p>
        </p:txBody>
      </p:sp>
      <p:sp>
        <p:nvSpPr>
          <p:cNvPr id="34" name="Tekstfelt 33">
            <a:extLst>
              <a:ext uri="{FF2B5EF4-FFF2-40B4-BE49-F238E27FC236}">
                <a16:creationId xmlns:a16="http://schemas.microsoft.com/office/drawing/2014/main" id="{058635F4-9290-958E-4378-5F659C131C1D}"/>
              </a:ext>
            </a:extLst>
          </p:cNvPr>
          <p:cNvSpPr txBox="1"/>
          <p:nvPr/>
        </p:nvSpPr>
        <p:spPr>
          <a:xfrm>
            <a:off x="8408374" y="1304821"/>
            <a:ext cx="3839044" cy="584775"/>
          </a:xfrm>
          <a:prstGeom prst="rect">
            <a:avLst/>
          </a:prstGeom>
          <a:noFill/>
        </p:spPr>
        <p:txBody>
          <a:bodyPr wrap="square" rtlCol="0">
            <a:spAutoFit/>
          </a:bodyPr>
          <a:lstStyle/>
          <a:p>
            <a:r>
              <a:rPr lang="da-DK" sz="1600" b="1" dirty="0"/>
              <a:t>Fuld raskmelding forventes indenfor 8 uger</a:t>
            </a:r>
          </a:p>
          <a:p>
            <a:r>
              <a:rPr lang="da-DK" sz="1600" b="1" dirty="0"/>
              <a:t>-&gt; ikke yderligere</a:t>
            </a:r>
          </a:p>
        </p:txBody>
      </p:sp>
      <p:pic>
        <p:nvPicPr>
          <p:cNvPr id="35" name="Grafik 34" descr="Pil let kurve">
            <a:extLst>
              <a:ext uri="{FF2B5EF4-FFF2-40B4-BE49-F238E27FC236}">
                <a16:creationId xmlns:a16="http://schemas.microsoft.com/office/drawing/2014/main" id="{E5A88D97-413E-EDDF-33AE-C2E0F8B8A1B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9497916">
            <a:off x="7181398" y="1951787"/>
            <a:ext cx="1352780" cy="343415"/>
          </a:xfrm>
          <a:prstGeom prst="rect">
            <a:avLst/>
          </a:prstGeom>
        </p:spPr>
      </p:pic>
      <p:pic>
        <p:nvPicPr>
          <p:cNvPr id="36" name="Grafik 35" descr="Pil let kurve">
            <a:extLst>
              <a:ext uri="{FF2B5EF4-FFF2-40B4-BE49-F238E27FC236}">
                <a16:creationId xmlns:a16="http://schemas.microsoft.com/office/drawing/2014/main" id="{4B9A91FB-BDD1-80A9-3130-D914EB089EA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242333" flipV="1">
            <a:off x="7290981" y="2518847"/>
            <a:ext cx="1244471" cy="357572"/>
          </a:xfrm>
          <a:prstGeom prst="rect">
            <a:avLst/>
          </a:prstGeom>
        </p:spPr>
      </p:pic>
      <p:sp>
        <p:nvSpPr>
          <p:cNvPr id="37" name="Tekstfelt 36">
            <a:extLst>
              <a:ext uri="{FF2B5EF4-FFF2-40B4-BE49-F238E27FC236}">
                <a16:creationId xmlns:a16="http://schemas.microsoft.com/office/drawing/2014/main" id="{8B3BDDBB-C24B-500C-0876-DE3ACA0D17AF}"/>
              </a:ext>
            </a:extLst>
          </p:cNvPr>
          <p:cNvSpPr txBox="1"/>
          <p:nvPr/>
        </p:nvSpPr>
        <p:spPr>
          <a:xfrm>
            <a:off x="8408374" y="2617176"/>
            <a:ext cx="3240360" cy="584775"/>
          </a:xfrm>
          <a:prstGeom prst="rect">
            <a:avLst/>
          </a:prstGeom>
          <a:noFill/>
        </p:spPr>
        <p:txBody>
          <a:bodyPr wrap="square" rtlCol="0">
            <a:spAutoFit/>
          </a:bodyPr>
          <a:lstStyle/>
          <a:p>
            <a:r>
              <a:rPr lang="da-DK" sz="1600" b="1" dirty="0"/>
              <a:t>Sygemelding forventes </a:t>
            </a:r>
            <a:r>
              <a:rPr lang="da-DK" sz="1600" b="1" u="sng" dirty="0"/>
              <a:t>over</a:t>
            </a:r>
            <a:r>
              <a:rPr lang="da-DK" sz="1600" b="1" dirty="0"/>
              <a:t> 8 uger</a:t>
            </a:r>
          </a:p>
          <a:p>
            <a:r>
              <a:rPr lang="da-DK" sz="1600" b="1" dirty="0"/>
              <a:t>-&gt; lægelige oplysninger nødvendige</a:t>
            </a:r>
          </a:p>
        </p:txBody>
      </p:sp>
      <p:sp>
        <p:nvSpPr>
          <p:cNvPr id="38" name="Stjerne: 10 takker 37">
            <a:extLst>
              <a:ext uri="{FF2B5EF4-FFF2-40B4-BE49-F238E27FC236}">
                <a16:creationId xmlns:a16="http://schemas.microsoft.com/office/drawing/2014/main" id="{64C3FC66-16F7-8B76-CD82-F1A0DDBE6BC4}"/>
              </a:ext>
            </a:extLst>
          </p:cNvPr>
          <p:cNvSpPr/>
          <p:nvPr/>
        </p:nvSpPr>
        <p:spPr>
          <a:xfrm rot="619320">
            <a:off x="8656422" y="3232647"/>
            <a:ext cx="1739719" cy="1008747"/>
          </a:xfrm>
          <a:prstGeom prst="star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Specifik helbredsattest</a:t>
            </a:r>
          </a:p>
          <a:p>
            <a:pPr algn="ctr"/>
            <a:r>
              <a:rPr lang="da-DK" sz="1400" dirty="0">
                <a:solidFill>
                  <a:schemeClr val="tx1"/>
                </a:solidFill>
              </a:rPr>
              <a:t>(LÆ135)</a:t>
            </a:r>
          </a:p>
        </p:txBody>
      </p:sp>
      <p:sp>
        <p:nvSpPr>
          <p:cNvPr id="39" name="Stjerne: 10 takker 38">
            <a:extLst>
              <a:ext uri="{FF2B5EF4-FFF2-40B4-BE49-F238E27FC236}">
                <a16:creationId xmlns:a16="http://schemas.microsoft.com/office/drawing/2014/main" id="{6AA5B77E-AE6A-4E8F-C560-59EE6D7BFE5B}"/>
              </a:ext>
            </a:extLst>
          </p:cNvPr>
          <p:cNvSpPr/>
          <p:nvPr/>
        </p:nvSpPr>
        <p:spPr>
          <a:xfrm rot="20694866">
            <a:off x="10416906" y="3161992"/>
            <a:ext cx="1773196" cy="918791"/>
          </a:xfrm>
          <a:prstGeom prst="star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Generel helbredsattest</a:t>
            </a:r>
          </a:p>
          <a:p>
            <a:pPr algn="ctr"/>
            <a:r>
              <a:rPr lang="da-DK" sz="1400" dirty="0">
                <a:solidFill>
                  <a:schemeClr val="tx1"/>
                </a:solidFill>
              </a:rPr>
              <a:t>(LÆ145)</a:t>
            </a:r>
          </a:p>
        </p:txBody>
      </p:sp>
      <p:sp>
        <p:nvSpPr>
          <p:cNvPr id="40" name="Stjerne: 10 takker 39">
            <a:extLst>
              <a:ext uri="{FF2B5EF4-FFF2-40B4-BE49-F238E27FC236}">
                <a16:creationId xmlns:a16="http://schemas.microsoft.com/office/drawing/2014/main" id="{72F10625-8FA4-793B-5E15-700509ECB3B3}"/>
              </a:ext>
            </a:extLst>
          </p:cNvPr>
          <p:cNvSpPr/>
          <p:nvPr/>
        </p:nvSpPr>
        <p:spPr>
          <a:xfrm rot="21311047">
            <a:off x="9495544" y="4236267"/>
            <a:ext cx="1462519" cy="684013"/>
          </a:xfrm>
          <a:prstGeom prst="star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Statusattest</a:t>
            </a:r>
          </a:p>
          <a:p>
            <a:pPr algn="ctr"/>
            <a:r>
              <a:rPr lang="da-DK" sz="1400" dirty="0">
                <a:solidFill>
                  <a:schemeClr val="tx1"/>
                </a:solidFill>
              </a:rPr>
              <a:t>(LÆ125)</a:t>
            </a:r>
          </a:p>
        </p:txBody>
      </p:sp>
      <p:pic>
        <p:nvPicPr>
          <p:cNvPr id="42" name="Grafik 41" descr="Pil lodret u-vending">
            <a:extLst>
              <a:ext uri="{FF2B5EF4-FFF2-40B4-BE49-F238E27FC236}">
                <a16:creationId xmlns:a16="http://schemas.microsoft.com/office/drawing/2014/main" id="{4D89F73F-29EF-CC98-BE4E-A30F1C49AD7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6643464" flipH="1">
            <a:off x="10592929" y="4022374"/>
            <a:ext cx="227870" cy="242764"/>
          </a:xfrm>
          <a:prstGeom prst="rect">
            <a:avLst/>
          </a:prstGeom>
        </p:spPr>
      </p:pic>
      <p:sp>
        <p:nvSpPr>
          <p:cNvPr id="43" name="Tekstfelt 42">
            <a:extLst>
              <a:ext uri="{FF2B5EF4-FFF2-40B4-BE49-F238E27FC236}">
                <a16:creationId xmlns:a16="http://schemas.microsoft.com/office/drawing/2014/main" id="{6EEE32B7-FB87-1CAF-9320-6F4F266C861A}"/>
              </a:ext>
            </a:extLst>
          </p:cNvPr>
          <p:cNvSpPr txBox="1"/>
          <p:nvPr/>
        </p:nvSpPr>
        <p:spPr>
          <a:xfrm>
            <a:off x="10881090" y="4052150"/>
            <a:ext cx="1150489" cy="400110"/>
          </a:xfrm>
          <a:prstGeom prst="rect">
            <a:avLst/>
          </a:prstGeom>
          <a:noFill/>
        </p:spPr>
        <p:txBody>
          <a:bodyPr wrap="square" rtlCol="0">
            <a:spAutoFit/>
          </a:bodyPr>
          <a:lstStyle/>
          <a:p>
            <a:r>
              <a:rPr lang="da-DK" sz="1000" b="1" i="1" dirty="0"/>
              <a:t>Revurdering uger/</a:t>
            </a:r>
            <a:r>
              <a:rPr lang="da-DK" sz="1000" b="1" i="1" dirty="0" err="1"/>
              <a:t>mdr</a:t>
            </a:r>
            <a:r>
              <a:rPr lang="da-DK" sz="1000" b="1" i="1" dirty="0"/>
              <a:t>/år</a:t>
            </a:r>
          </a:p>
        </p:txBody>
      </p:sp>
      <p:pic>
        <p:nvPicPr>
          <p:cNvPr id="44" name="Grafik 43" descr="Pil let kurve">
            <a:extLst>
              <a:ext uri="{FF2B5EF4-FFF2-40B4-BE49-F238E27FC236}">
                <a16:creationId xmlns:a16="http://schemas.microsoft.com/office/drawing/2014/main" id="{49AA763E-AD89-61F5-3BCD-7F6B97C12F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8820000" flipV="1">
            <a:off x="9882490" y="4930331"/>
            <a:ext cx="1079724" cy="313463"/>
          </a:xfrm>
          <a:prstGeom prst="rect">
            <a:avLst/>
          </a:prstGeom>
        </p:spPr>
      </p:pic>
      <p:sp>
        <p:nvSpPr>
          <p:cNvPr id="45" name="Tekstfelt 44">
            <a:extLst>
              <a:ext uri="{FF2B5EF4-FFF2-40B4-BE49-F238E27FC236}">
                <a16:creationId xmlns:a16="http://schemas.microsoft.com/office/drawing/2014/main" id="{9EFE1625-821F-72D3-B529-E4DA88A7E7E0}"/>
              </a:ext>
            </a:extLst>
          </p:cNvPr>
          <p:cNvSpPr txBox="1"/>
          <p:nvPr/>
        </p:nvSpPr>
        <p:spPr>
          <a:xfrm>
            <a:off x="10424749" y="5050490"/>
            <a:ext cx="1631125" cy="553998"/>
          </a:xfrm>
          <a:prstGeom prst="rect">
            <a:avLst/>
          </a:prstGeom>
          <a:noFill/>
        </p:spPr>
        <p:txBody>
          <a:bodyPr wrap="square" lIns="91440" tIns="45720" rIns="91440" bIns="45720" rtlCol="0" anchor="t">
            <a:spAutoFit/>
          </a:bodyPr>
          <a:lstStyle/>
          <a:p>
            <a:r>
              <a:rPr lang="da-DK" sz="1000" b="1" i="1" dirty="0"/>
              <a:t>Fortsat syg uden opfyldelse af sygedagpengekriterier (kommunens vurdering)</a:t>
            </a:r>
          </a:p>
        </p:txBody>
      </p:sp>
      <p:sp>
        <p:nvSpPr>
          <p:cNvPr id="46" name="Tekstfelt 45">
            <a:extLst>
              <a:ext uri="{FF2B5EF4-FFF2-40B4-BE49-F238E27FC236}">
                <a16:creationId xmlns:a16="http://schemas.microsoft.com/office/drawing/2014/main" id="{3099581E-9DAE-7BE8-22AA-CF3FD7055B6A}"/>
              </a:ext>
            </a:extLst>
          </p:cNvPr>
          <p:cNvSpPr txBox="1"/>
          <p:nvPr/>
        </p:nvSpPr>
        <p:spPr>
          <a:xfrm>
            <a:off x="7424877" y="4900571"/>
            <a:ext cx="2743200" cy="1077218"/>
          </a:xfrm>
          <a:prstGeom prst="rect">
            <a:avLst/>
          </a:prstGeom>
          <a:noFill/>
        </p:spPr>
        <p:txBody>
          <a:bodyPr wrap="square" rtlCol="0">
            <a:spAutoFit/>
          </a:bodyPr>
          <a:lstStyle/>
          <a:p>
            <a:r>
              <a:rPr lang="da-DK" sz="1600" b="1" dirty="0"/>
              <a:t>Jobafklaringsforløb i max 2 år.</a:t>
            </a:r>
          </a:p>
          <a:p>
            <a:r>
              <a:rPr lang="da-DK" sz="1600" b="1" dirty="0"/>
              <a:t>Rehabiliteringsmøde i kommunen </a:t>
            </a:r>
            <a:r>
              <a:rPr lang="da-DK" sz="1600" b="1" dirty="0" err="1"/>
              <a:t>mhp</a:t>
            </a:r>
            <a:r>
              <a:rPr lang="da-DK" sz="1600" b="1" dirty="0"/>
              <a:t> plan for forløbet</a:t>
            </a:r>
          </a:p>
        </p:txBody>
      </p:sp>
      <p:sp>
        <p:nvSpPr>
          <p:cNvPr id="47" name="Tekstfelt 46">
            <a:extLst>
              <a:ext uri="{FF2B5EF4-FFF2-40B4-BE49-F238E27FC236}">
                <a16:creationId xmlns:a16="http://schemas.microsoft.com/office/drawing/2014/main" id="{B06EC916-15AF-B68B-2A66-AB88FB74DCA5}"/>
              </a:ext>
            </a:extLst>
          </p:cNvPr>
          <p:cNvSpPr txBox="1"/>
          <p:nvPr/>
        </p:nvSpPr>
        <p:spPr>
          <a:xfrm>
            <a:off x="4835704" y="4301274"/>
            <a:ext cx="1333667" cy="553998"/>
          </a:xfrm>
          <a:prstGeom prst="rect">
            <a:avLst/>
          </a:prstGeom>
          <a:noFill/>
        </p:spPr>
        <p:txBody>
          <a:bodyPr wrap="square" lIns="91440" tIns="45720" rIns="91440" bIns="45720" rtlCol="0" anchor="t">
            <a:spAutoFit/>
          </a:bodyPr>
          <a:lstStyle/>
          <a:p>
            <a:r>
              <a:rPr lang="da-DK" sz="1000" b="1" i="1" dirty="0"/>
              <a:t>Tilbagevenden til job</a:t>
            </a:r>
          </a:p>
          <a:p>
            <a:endParaRPr lang="en-US" sz="1000" dirty="0"/>
          </a:p>
          <a:p>
            <a:endParaRPr lang="da-DK" sz="1000" b="1" i="1" dirty="0"/>
          </a:p>
        </p:txBody>
      </p:sp>
      <p:pic>
        <p:nvPicPr>
          <p:cNvPr id="48" name="Grafik 47" descr="Pil let kurve">
            <a:extLst>
              <a:ext uri="{FF2B5EF4-FFF2-40B4-BE49-F238E27FC236}">
                <a16:creationId xmlns:a16="http://schemas.microsoft.com/office/drawing/2014/main" id="{A694A800-7388-6CC3-71B9-5D401BB9A84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2018614" flipV="1">
            <a:off x="5580547" y="4647814"/>
            <a:ext cx="1945315" cy="603088"/>
          </a:xfrm>
          <a:prstGeom prst="rect">
            <a:avLst/>
          </a:prstGeom>
        </p:spPr>
      </p:pic>
      <p:pic>
        <p:nvPicPr>
          <p:cNvPr id="49" name="Grafik 48" descr="Pil let kurve">
            <a:extLst>
              <a:ext uri="{FF2B5EF4-FFF2-40B4-BE49-F238E27FC236}">
                <a16:creationId xmlns:a16="http://schemas.microsoft.com/office/drawing/2014/main" id="{23EAC0BA-8BF6-E8D0-ECEA-3DE017A53D9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800000" flipV="1">
            <a:off x="5536352" y="5033151"/>
            <a:ext cx="1870958" cy="536617"/>
          </a:xfrm>
          <a:prstGeom prst="rect">
            <a:avLst/>
          </a:prstGeom>
        </p:spPr>
      </p:pic>
      <p:pic>
        <p:nvPicPr>
          <p:cNvPr id="50" name="Grafik 49" descr="Pil lodret u-vending">
            <a:extLst>
              <a:ext uri="{FF2B5EF4-FFF2-40B4-BE49-F238E27FC236}">
                <a16:creationId xmlns:a16="http://schemas.microsoft.com/office/drawing/2014/main" id="{67AA118A-E72B-9080-36AB-6C4398241C7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3952629" flipH="1" flipV="1">
            <a:off x="6373666" y="5126102"/>
            <a:ext cx="1172386" cy="1265896"/>
          </a:xfrm>
          <a:prstGeom prst="rect">
            <a:avLst/>
          </a:prstGeom>
        </p:spPr>
      </p:pic>
      <p:sp>
        <p:nvSpPr>
          <p:cNvPr id="51" name="Tekstfelt 50">
            <a:extLst>
              <a:ext uri="{FF2B5EF4-FFF2-40B4-BE49-F238E27FC236}">
                <a16:creationId xmlns:a16="http://schemas.microsoft.com/office/drawing/2014/main" id="{F0D02C0A-49E4-0937-A7A8-098465F9C386}"/>
              </a:ext>
            </a:extLst>
          </p:cNvPr>
          <p:cNvSpPr txBox="1"/>
          <p:nvPr/>
        </p:nvSpPr>
        <p:spPr>
          <a:xfrm>
            <a:off x="6169371" y="6092657"/>
            <a:ext cx="1942853" cy="707886"/>
          </a:xfrm>
          <a:prstGeom prst="rect">
            <a:avLst/>
          </a:prstGeom>
          <a:noFill/>
        </p:spPr>
        <p:txBody>
          <a:bodyPr wrap="square" lIns="91440" tIns="45720" rIns="91440" bIns="45720" rtlCol="0" anchor="t">
            <a:spAutoFit/>
          </a:bodyPr>
          <a:lstStyle/>
          <a:p>
            <a:endParaRPr lang="da-DK" sz="1000" b="1" i="1" dirty="0"/>
          </a:p>
          <a:p>
            <a:r>
              <a:rPr lang="da-DK" sz="1000" b="1" i="1" dirty="0"/>
              <a:t>Ved fortsat sygdom kan jobafklaringsforløbet gentages</a:t>
            </a:r>
            <a:r>
              <a:rPr lang="da-DK" sz="1000" b="1" dirty="0"/>
              <a:t>.</a:t>
            </a:r>
            <a:endParaRPr lang="en-US" sz="1000" dirty="0"/>
          </a:p>
          <a:p>
            <a:endParaRPr lang="da-DK" sz="1000" b="1" i="1" dirty="0"/>
          </a:p>
        </p:txBody>
      </p:sp>
      <p:sp>
        <p:nvSpPr>
          <p:cNvPr id="52" name="Tekstfelt 51">
            <a:extLst>
              <a:ext uri="{FF2B5EF4-FFF2-40B4-BE49-F238E27FC236}">
                <a16:creationId xmlns:a16="http://schemas.microsoft.com/office/drawing/2014/main" id="{1BBB6D92-6D0B-F468-76E2-35E474D980E7}"/>
              </a:ext>
            </a:extLst>
          </p:cNvPr>
          <p:cNvSpPr txBox="1"/>
          <p:nvPr/>
        </p:nvSpPr>
        <p:spPr>
          <a:xfrm>
            <a:off x="1893992" y="4946785"/>
            <a:ext cx="3645151" cy="800219"/>
          </a:xfrm>
          <a:prstGeom prst="rect">
            <a:avLst/>
          </a:prstGeom>
          <a:solidFill>
            <a:schemeClr val="accent2">
              <a:lumMod val="20000"/>
              <a:lumOff val="80000"/>
            </a:schemeClr>
          </a:solidFill>
          <a:ln>
            <a:solidFill>
              <a:schemeClr val="accent2"/>
            </a:solidFill>
          </a:ln>
        </p:spPr>
        <p:txBody>
          <a:bodyPr wrap="square" lIns="91440" tIns="45720" rIns="91440" bIns="45720" rtlCol="0" anchor="t">
            <a:spAutoFit/>
          </a:bodyPr>
          <a:lstStyle/>
          <a:p>
            <a:r>
              <a:rPr lang="da-DK" sz="1200" b="1" dirty="0"/>
              <a:t>Hvis kommunen overvejer fleksjob, førtidspension eller ressourceforløb indhentes LÆ265</a:t>
            </a:r>
            <a:endParaRPr lang="en-US" sz="1200" dirty="0"/>
          </a:p>
          <a:p>
            <a:r>
              <a:rPr lang="da-DK" sz="1200" b="1" dirty="0"/>
              <a:t>Der indkaldes derefter til et nyt rehabiliteringsmøde.</a:t>
            </a:r>
            <a:endParaRPr lang="en-US" sz="1200" dirty="0"/>
          </a:p>
          <a:p>
            <a:endParaRPr lang="da-DK" sz="1000" b="1" i="1" dirty="0">
              <a:cs typeface="Calibri"/>
            </a:endParaRPr>
          </a:p>
        </p:txBody>
      </p:sp>
      <p:sp>
        <p:nvSpPr>
          <p:cNvPr id="53" name="Stjerne: 10 takker 52">
            <a:extLst>
              <a:ext uri="{FF2B5EF4-FFF2-40B4-BE49-F238E27FC236}">
                <a16:creationId xmlns:a16="http://schemas.microsoft.com/office/drawing/2014/main" id="{9F999F90-28B9-5A0F-5D3E-EC931CE2BD8C}"/>
              </a:ext>
            </a:extLst>
          </p:cNvPr>
          <p:cNvSpPr/>
          <p:nvPr/>
        </p:nvSpPr>
        <p:spPr>
          <a:xfrm rot="211408">
            <a:off x="12817" y="4486635"/>
            <a:ext cx="1824491" cy="1329089"/>
          </a:xfrm>
          <a:prstGeom prst="star1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chemeClr val="tx1"/>
                </a:solidFill>
              </a:rPr>
              <a:t>Lægeattest til rehabiliterings-team</a:t>
            </a:r>
          </a:p>
          <a:p>
            <a:pPr algn="ctr"/>
            <a:r>
              <a:rPr lang="da-DK" sz="1400" dirty="0">
                <a:solidFill>
                  <a:schemeClr val="tx1"/>
                </a:solidFill>
              </a:rPr>
              <a:t>(LÆ265)</a:t>
            </a:r>
          </a:p>
        </p:txBody>
      </p:sp>
    </p:spTree>
    <p:custDataLst>
      <p:tags r:id="rId1"/>
    </p:custDataLst>
    <p:extLst>
      <p:ext uri="{BB962C8B-B14F-4D97-AF65-F5344CB8AC3E}">
        <p14:creationId xmlns:p14="http://schemas.microsoft.com/office/powerpoint/2010/main" val="1478659318"/>
      </p:ext>
    </p:extLst>
  </p:cSld>
  <p:clrMapOvr>
    <a:masterClrMapping/>
  </p:clrMapOvr>
  <mc:AlternateContent xmlns:mc="http://schemas.openxmlformats.org/markup-compatibility/2006" xmlns:p14="http://schemas.microsoft.com/office/powerpoint/2010/main">
    <mc:Choice Requires="p14">
      <p:transition spd="slow" p14:dur="2000" advTm="293002"/>
    </mc:Choice>
    <mc:Fallback xmlns="">
      <p:transition spd="slow" advTm="2930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3" grpId="0"/>
      <p:bldP spid="26" grpId="0" animBg="1"/>
      <p:bldP spid="27" grpId="0" animBg="1"/>
      <p:bldP spid="28" grpId="0"/>
      <p:bldP spid="29" grpId="0"/>
      <p:bldP spid="31" grpId="0" animBg="1"/>
      <p:bldP spid="32" grpId="0" animBg="1"/>
      <p:bldP spid="33" grpId="0"/>
      <p:bldP spid="34" grpId="0"/>
      <p:bldP spid="37" grpId="0"/>
      <p:bldP spid="38" grpId="0" animBg="1"/>
      <p:bldP spid="39" grpId="0" animBg="1"/>
      <p:bldP spid="40" grpId="0" animBg="1"/>
      <p:bldP spid="43" grpId="0"/>
      <p:bldP spid="45" grpId="0"/>
      <p:bldP spid="46" grpId="0"/>
      <p:bldP spid="47" grpId="0"/>
      <p:bldP spid="51" grpId="0"/>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dirty="0">
              <a:solidFill>
                <a:schemeClr val="bg1"/>
              </a:solidFill>
            </a:endParaRPr>
          </a:p>
        </p:txBody>
      </p:sp>
      <p:sp>
        <p:nvSpPr>
          <p:cNvPr id="14" name="Pladsholder til indhold 6">
            <a:extLst>
              <a:ext uri="{FF2B5EF4-FFF2-40B4-BE49-F238E27FC236}">
                <a16:creationId xmlns:a16="http://schemas.microsoft.com/office/drawing/2014/main" id="{296738B0-900A-D96F-6DEA-F55B9BEC709E}"/>
              </a:ext>
            </a:extLst>
          </p:cNvPr>
          <p:cNvSpPr>
            <a:spLocks noGrp="1"/>
          </p:cNvSpPr>
          <p:nvPr>
            <p:ph idx="1"/>
          </p:nvPr>
        </p:nvSpPr>
        <p:spPr>
          <a:xfrm>
            <a:off x="667386" y="1336714"/>
            <a:ext cx="9096540" cy="5072038"/>
          </a:xfrm>
        </p:spPr>
        <p:txBody>
          <a:bodyPr vert="horz" lIns="91440" tIns="45720" rIns="91440" bIns="45720" rtlCol="0" anchor="t">
            <a:normAutofit/>
          </a:bodyPr>
          <a:lstStyle/>
          <a:p>
            <a:pPr marL="0" indent="0">
              <a:buNone/>
            </a:pPr>
            <a:r>
              <a:rPr lang="da-DK" sz="2400" b="1" dirty="0"/>
              <a:t>Formålet med mødet er at </a:t>
            </a:r>
            <a:r>
              <a:rPr lang="da-DK" sz="2400" b="1" u="sng" dirty="0"/>
              <a:t>styrke samarbejdet </a:t>
            </a:r>
            <a:r>
              <a:rPr lang="da-DK" sz="2400" b="1" dirty="0"/>
              <a:t>mellem Jobcentret og almen praksis ved at…: </a:t>
            </a:r>
          </a:p>
          <a:p>
            <a:pPr marL="0" indent="0">
              <a:buClr>
                <a:srgbClr val="297A77"/>
              </a:buClr>
              <a:buNone/>
            </a:pPr>
            <a:endParaRPr lang="da-DK" sz="2400" dirty="0"/>
          </a:p>
          <a:p>
            <a:pPr marL="342900" indent="-342900">
              <a:lnSpc>
                <a:spcPct val="107000"/>
              </a:lnSpc>
              <a:buFont typeface="+mj-lt"/>
              <a:buAutoNum type="arabicParenR"/>
            </a:pPr>
            <a:r>
              <a:rPr lang="da-DK" sz="1800" dirty="0">
                <a:solidFill>
                  <a:srgbClr val="000000"/>
                </a:solidFill>
                <a:effectLst/>
                <a:latin typeface="Calibri"/>
                <a:ea typeface="Calibri" panose="020F0502020204030204" pitchFamily="34" charset="0"/>
                <a:cs typeface="Times New Roman"/>
              </a:rPr>
              <a:t>få et indblik i, hvordan klyngens medlemmer arbejder med sygemeldte borgere og attestudfyldelse, herunder særlige </a:t>
            </a:r>
            <a:r>
              <a:rPr lang="da-DK" sz="1800" dirty="0">
                <a:solidFill>
                  <a:srgbClr val="000000"/>
                </a:solidFill>
                <a:latin typeface="Calibri"/>
                <a:ea typeface="Calibri" panose="020F0502020204030204" pitchFamily="34" charset="0"/>
                <a:cs typeface="Times New Roman"/>
              </a:rPr>
              <a:t>udfordringer i</a:t>
            </a:r>
            <a:r>
              <a:rPr lang="da-DK" sz="1800" dirty="0">
                <a:solidFill>
                  <a:srgbClr val="000000"/>
                </a:solidFill>
                <a:effectLst/>
                <a:latin typeface="Calibri"/>
                <a:ea typeface="Calibri" panose="020F0502020204030204" pitchFamily="34" charset="0"/>
                <a:cs typeface="Times New Roman"/>
              </a:rPr>
              <a:t> hvordan arbejdet bedst organiseres i praksis.</a:t>
            </a:r>
            <a:endParaRPr lang="da-DK" sz="1800" dirty="0">
              <a:effectLst/>
              <a:latin typeface="Calibri"/>
              <a:ea typeface="Calibri" panose="020F0502020204030204" pitchFamily="34" charset="0"/>
              <a:cs typeface="Times New Roman"/>
            </a:endParaRPr>
          </a:p>
          <a:p>
            <a:pPr marL="342900" lvl="0" indent="-342900">
              <a:lnSpc>
                <a:spcPct val="107000"/>
              </a:lnSpc>
              <a:buFont typeface="+mj-lt"/>
              <a:buAutoNum type="arabicParenR"/>
            </a:pPr>
            <a:r>
              <a:rPr lang="da-DK" sz="1800" dirty="0">
                <a:solidFill>
                  <a:srgbClr val="000000"/>
                </a:solidFill>
                <a:effectLst/>
                <a:latin typeface="Calibri"/>
                <a:ea typeface="Calibri" panose="020F0502020204030204" pitchFamily="34" charset="0"/>
                <a:cs typeface="Times New Roman"/>
              </a:rPr>
              <a:t>få indblik i det kommunale </a:t>
            </a:r>
            <a:r>
              <a:rPr lang="da-DK" sz="1800" dirty="0">
                <a:solidFill>
                  <a:srgbClr val="000000"/>
                </a:solidFill>
                <a:latin typeface="Calibri"/>
                <a:ea typeface="Calibri" panose="020F0502020204030204" pitchFamily="34" charset="0"/>
                <a:cs typeface="Times New Roman"/>
              </a:rPr>
              <a:t>jobcenters</a:t>
            </a:r>
            <a:r>
              <a:rPr lang="da-DK" sz="1800" dirty="0">
                <a:solidFill>
                  <a:srgbClr val="000000"/>
                </a:solidFill>
                <a:effectLst/>
                <a:latin typeface="Calibri"/>
                <a:ea typeface="Calibri" panose="020F0502020204030204" pitchFamily="34" charset="0"/>
                <a:cs typeface="Times New Roman"/>
              </a:rPr>
              <a:t> tilbud til sygemeldte borgere, samt hvordan forskellige attester indgår i den videre sagsbehandling.</a:t>
            </a:r>
            <a:endParaRPr lang="da-DK" sz="1800" dirty="0">
              <a:effectLst/>
              <a:latin typeface="Calibri"/>
              <a:ea typeface="Calibri" panose="020F0502020204030204" pitchFamily="34" charset="0"/>
              <a:cs typeface="Times New Roman"/>
            </a:endParaRPr>
          </a:p>
          <a:p>
            <a:pPr marL="342900" lvl="0" indent="-342900">
              <a:lnSpc>
                <a:spcPct val="107000"/>
              </a:lnSpc>
              <a:buFont typeface="+mj-lt"/>
              <a:buAutoNum type="arabicParenR"/>
            </a:pPr>
            <a:r>
              <a:rPr lang="da-DK" sz="1800" dirty="0">
                <a:solidFill>
                  <a:srgbClr val="000000"/>
                </a:solidFill>
                <a:effectLst/>
                <a:latin typeface="Calibri"/>
                <a:ea typeface="Calibri" panose="020F0502020204030204" pitchFamily="34" charset="0"/>
                <a:cs typeface="Times New Roman"/>
              </a:rPr>
              <a:t>indgå i dialog blandt klyngens medlemmer og det kommunale j</a:t>
            </a:r>
            <a:r>
              <a:rPr lang="da-DK" sz="1800" dirty="0">
                <a:solidFill>
                  <a:srgbClr val="000000"/>
                </a:solidFill>
                <a:latin typeface="Calibri"/>
                <a:ea typeface="Calibri" panose="020F0502020204030204" pitchFamily="34" charset="0"/>
                <a:cs typeface="Times New Roman"/>
              </a:rPr>
              <a:t>obcenter</a:t>
            </a:r>
            <a:r>
              <a:rPr lang="da-DK" sz="1800" dirty="0">
                <a:solidFill>
                  <a:srgbClr val="000000"/>
                </a:solidFill>
                <a:effectLst/>
                <a:latin typeface="Calibri"/>
                <a:ea typeface="Calibri" panose="020F0502020204030204" pitchFamily="34" charset="0"/>
                <a:cs typeface="Times New Roman"/>
              </a:rPr>
              <a:t> om særlige fokuspunkter eller udfordringer, som man ønsker at arbejde videre med.</a:t>
            </a:r>
            <a:endParaRPr lang="da-DK" sz="1800" dirty="0">
              <a:effectLst/>
              <a:latin typeface="Calibri"/>
              <a:ea typeface="Calibri" panose="020F0502020204030204" pitchFamily="34" charset="0"/>
              <a:cs typeface="Times New Roman"/>
            </a:endParaRPr>
          </a:p>
          <a:p>
            <a:pPr marL="342900" indent="-342900">
              <a:lnSpc>
                <a:spcPct val="107000"/>
              </a:lnSpc>
              <a:spcAft>
                <a:spcPts val="800"/>
              </a:spcAft>
              <a:buFont typeface="+mj-lt"/>
              <a:buAutoNum type="arabicParenR"/>
            </a:pPr>
            <a:r>
              <a:rPr lang="da-DK" sz="1800" dirty="0">
                <a:solidFill>
                  <a:srgbClr val="000000"/>
                </a:solidFill>
                <a:latin typeface="Calibri"/>
                <a:ea typeface="Calibri" panose="020F0502020204030204" pitchFamily="34" charset="0"/>
                <a:cs typeface="Times New Roman"/>
              </a:rPr>
              <a:t>stimulere </a:t>
            </a:r>
            <a:r>
              <a:rPr lang="da-DK" sz="1800" dirty="0">
                <a:solidFill>
                  <a:srgbClr val="000000"/>
                </a:solidFill>
                <a:effectLst/>
                <a:latin typeface="Calibri"/>
                <a:ea typeface="Calibri" panose="020F0502020204030204" pitchFamily="34" charset="0"/>
                <a:cs typeface="Times New Roman"/>
              </a:rPr>
              <a:t>debat om, hvordan både attester og samarbejdet generelt med jobcentret kan blive bedre. Måske opstår der idéer til nye måder at samarbejde på.</a:t>
            </a:r>
            <a:r>
              <a:rPr lang="da-DK" sz="1800" dirty="0">
                <a:solidFill>
                  <a:srgbClr val="000000"/>
                </a:solidFill>
                <a:latin typeface="Calibri"/>
                <a:ea typeface="Calibri" panose="020F0502020204030204" pitchFamily="34" charset="0"/>
                <a:cs typeface="Times New Roman"/>
              </a:rPr>
              <a:t> </a:t>
            </a:r>
            <a:endParaRPr lang="da-DK" sz="1800" dirty="0">
              <a:effectLst/>
              <a:latin typeface="Calibri"/>
              <a:ea typeface="Calibri" panose="020F0502020204030204" pitchFamily="34" charset="0"/>
              <a:cs typeface="Times New Roman" panose="02020603050405020304" pitchFamily="18" charset="0"/>
            </a:endParaRPr>
          </a:p>
          <a:p>
            <a:pPr>
              <a:buClr>
                <a:srgbClr val="297A77"/>
              </a:buClr>
            </a:pPr>
            <a:endParaRPr lang="da-DK" sz="2400" dirty="0"/>
          </a:p>
        </p:txBody>
      </p:sp>
      <p:sp>
        <p:nvSpPr>
          <p:cNvPr id="3" name="Title 1">
            <a:extLst>
              <a:ext uri="{FF2B5EF4-FFF2-40B4-BE49-F238E27FC236}">
                <a16:creationId xmlns:a16="http://schemas.microsoft.com/office/drawing/2014/main" id="{E0BEC2E3-A1C0-42D8-7780-EF30F78A9030}"/>
              </a:ext>
            </a:extLst>
          </p:cNvPr>
          <p:cNvSpPr txBox="1">
            <a:spLocks/>
          </p:cNvSpPr>
          <p:nvPr/>
        </p:nvSpPr>
        <p:spPr>
          <a:xfrm>
            <a:off x="642026" y="298268"/>
            <a:ext cx="10633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4000" b="1" dirty="0">
                <a:solidFill>
                  <a:srgbClr val="297A77"/>
                </a:solidFill>
                <a:latin typeface="+mn-lt"/>
              </a:rPr>
              <a:t>Formål med dagens møde</a:t>
            </a:r>
          </a:p>
        </p:txBody>
      </p:sp>
    </p:spTree>
    <p:extLst>
      <p:ext uri="{BB962C8B-B14F-4D97-AF65-F5344CB8AC3E}">
        <p14:creationId xmlns:p14="http://schemas.microsoft.com/office/powerpoint/2010/main" val="2252319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Sidemandsamtale (10 min.)</a:t>
            </a:r>
            <a:br>
              <a:rPr lang="da-DK" sz="3200" b="1" dirty="0">
                <a:solidFill>
                  <a:srgbClr val="297A77"/>
                </a:solidFill>
                <a:latin typeface="+mn-lt"/>
              </a:rPr>
            </a:br>
            <a:r>
              <a:rPr lang="da-DK" sz="2200" b="1" dirty="0">
                <a:solidFill>
                  <a:srgbClr val="297A77"/>
                </a:solidFill>
                <a:latin typeface="+mn-lt"/>
              </a:rPr>
              <a:t>Scan QR kode og gennemgå ”attestrejsen”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r>
              <a:rPr lang="da-DK" dirty="0"/>
              <a:t>Med sidemakker: snak om forløbet og hver enkelt attest og snak om hvad der kommer bag på jer</a:t>
            </a:r>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gn="ct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20</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pic>
        <p:nvPicPr>
          <p:cNvPr id="3" name="Billede 2" descr="Et billede, der indeholder mønster, Grafik, kvadratisk, pixel&#10;&#10;Automatisk genereret beskrivelse">
            <a:extLst>
              <a:ext uri="{FF2B5EF4-FFF2-40B4-BE49-F238E27FC236}">
                <a16:creationId xmlns:a16="http://schemas.microsoft.com/office/drawing/2014/main" id="{AE671103-F182-D1D8-B91B-A4A6D712DD7C}"/>
              </a:ext>
            </a:extLst>
          </p:cNvPr>
          <p:cNvPicPr>
            <a:picLocks noChangeAspect="1"/>
          </p:cNvPicPr>
          <p:nvPr/>
        </p:nvPicPr>
        <p:blipFill rotWithShape="1">
          <a:blip r:embed="rId4"/>
          <a:srcRect l="10634" t="11086" r="10572" b="10395"/>
          <a:stretch/>
        </p:blipFill>
        <p:spPr>
          <a:xfrm>
            <a:off x="5567027" y="3158048"/>
            <a:ext cx="3571693" cy="3559201"/>
          </a:xfrm>
          <a:prstGeom prst="rect">
            <a:avLst/>
          </a:prstGeom>
        </p:spPr>
      </p:pic>
    </p:spTree>
    <p:extLst>
      <p:ext uri="{BB962C8B-B14F-4D97-AF65-F5344CB8AC3E}">
        <p14:creationId xmlns:p14="http://schemas.microsoft.com/office/powerpoint/2010/main" val="144939721"/>
      </p:ext>
    </p:extLst>
  </p:cSld>
  <p:clrMapOvr>
    <a:masterClrMapping/>
  </p:clrMapOvr>
  <mc:AlternateContent xmlns:mc="http://schemas.openxmlformats.org/markup-compatibility/2006" xmlns:p14="http://schemas.microsoft.com/office/powerpoint/2010/main">
    <mc:Choice Requires="p14">
      <p:transition spd="slow" p14:dur="2000" advTm="4666"/>
    </mc:Choice>
    <mc:Fallback xmlns="">
      <p:transition spd="slow" advTm="466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Plenum: Hvad har I særligt bemærket? (5 min.)</a:t>
            </a:r>
            <a:br>
              <a:rPr lang="da-DK" sz="3200" b="1" dirty="0">
                <a:solidFill>
                  <a:srgbClr val="297A77"/>
                </a:solidFill>
                <a:latin typeface="+mn-lt"/>
              </a:rPr>
            </a:br>
            <a:r>
              <a:rPr lang="da-DK" sz="2200" b="1" dirty="0">
                <a:solidFill>
                  <a:srgbClr val="297A77"/>
                </a:solidFill>
                <a:latin typeface="+mn-lt"/>
              </a:rPr>
              <a:t>Sidemakkerne deler ud af deres diskussioner til resten af klyngen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marL="0" indent="0">
              <a:lnSpc>
                <a:spcPct val="110000"/>
              </a:lnSpc>
              <a:buClr>
                <a:srgbClr val="297A77"/>
              </a:buClr>
              <a:buSzPct val="105000"/>
              <a:buNone/>
              <a:tabLst>
                <a:tab pos="520700" algn="l"/>
                <a:tab pos="521335" algn="l"/>
              </a:tabLst>
            </a:pPr>
            <a:endParaRPr lang="da-DK" dirty="0"/>
          </a:p>
          <a:p>
            <a:pPr>
              <a:lnSpc>
                <a:spcPct val="110000"/>
              </a:lnSpc>
              <a:buClr>
                <a:srgbClr val="297A77"/>
              </a:buClr>
              <a:buSzPct val="105000"/>
              <a:tabLst>
                <a:tab pos="520700" algn="l"/>
                <a:tab pos="521335" algn="l"/>
              </a:tabLst>
            </a:pPr>
            <a:r>
              <a:rPr lang="da-DK" sz="2800" dirty="0"/>
              <a:t>Hvilket emne/attest talte </a:t>
            </a:r>
            <a:r>
              <a:rPr lang="da-DK" dirty="0"/>
              <a:t>I</a:t>
            </a:r>
            <a:r>
              <a:rPr lang="da-DK" sz="2800" dirty="0"/>
              <a:t> mest om?</a:t>
            </a:r>
          </a:p>
          <a:p>
            <a:pPr>
              <a:lnSpc>
                <a:spcPct val="110000"/>
              </a:lnSpc>
              <a:buClr>
                <a:srgbClr val="297A77"/>
              </a:buClr>
              <a:buSzPct val="105000"/>
              <a:tabLst>
                <a:tab pos="520700" algn="l"/>
                <a:tab pos="521335" algn="l"/>
              </a:tabLst>
            </a:pPr>
            <a:endParaRPr lang="da-DK" dirty="0"/>
          </a:p>
          <a:p>
            <a:pPr marL="0" indent="0">
              <a:buClr>
                <a:srgbClr val="297A77"/>
              </a:buClr>
              <a:buSzPct val="105000"/>
              <a:buNone/>
            </a:pPr>
            <a:endParaRPr lang="da-DK"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21</a:t>
            </a:fld>
            <a:endParaRPr lang="da-DK" altLang="en-US" dirty="0">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grpSp>
        <p:nvGrpSpPr>
          <p:cNvPr id="9" name="Gruppe 8">
            <a:extLst>
              <a:ext uri="{FF2B5EF4-FFF2-40B4-BE49-F238E27FC236}">
                <a16:creationId xmlns:a16="http://schemas.microsoft.com/office/drawing/2014/main" id="{82E50968-2761-B066-28F2-1F813F05426E}"/>
              </a:ext>
            </a:extLst>
          </p:cNvPr>
          <p:cNvGrpSpPr/>
          <p:nvPr/>
        </p:nvGrpSpPr>
        <p:grpSpPr>
          <a:xfrm>
            <a:off x="626301" y="4129415"/>
            <a:ext cx="8342335" cy="1458360"/>
            <a:chOff x="740775" y="5184942"/>
            <a:chExt cx="9517977" cy="1546759"/>
          </a:xfrm>
        </p:grpSpPr>
        <p:sp>
          <p:nvSpPr>
            <p:cNvPr id="12" name="Tekstfelt 20">
              <a:extLst>
                <a:ext uri="{FF2B5EF4-FFF2-40B4-BE49-F238E27FC236}">
                  <a16:creationId xmlns:a16="http://schemas.microsoft.com/office/drawing/2014/main" id="{C9775890-6650-C010-F877-7F3602C1E253}"/>
                </a:ext>
              </a:extLst>
            </p:cNvPr>
            <p:cNvSpPr txBox="1"/>
            <p:nvPr/>
          </p:nvSpPr>
          <p:spPr>
            <a:xfrm>
              <a:off x="1671643" y="5425971"/>
              <a:ext cx="8587109" cy="13057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i="1" dirty="0">
                  <a:ea typeface="+mj-ea"/>
                  <a:cs typeface="+mj-cs"/>
                </a:rPr>
                <a:t>Mødeleder noterer pointerne på papir/tavle – skal bruges senere.</a:t>
              </a:r>
              <a:endParaRPr lang="da-DK" sz="2800" i="1" dirty="0">
                <a:ea typeface="+mj-ea"/>
                <a:cs typeface="Calibri"/>
              </a:endParaRPr>
            </a:p>
            <a:p>
              <a:endParaRPr lang="da-DK" dirty="0"/>
            </a:p>
          </p:txBody>
        </p:sp>
        <p:sp>
          <p:nvSpPr>
            <p:cNvPr id="14" name="Ellipse 13">
              <a:extLst>
                <a:ext uri="{FF2B5EF4-FFF2-40B4-BE49-F238E27FC236}">
                  <a16:creationId xmlns:a16="http://schemas.microsoft.com/office/drawing/2014/main" id="{67492BCD-5C03-894E-9D3F-6F7B38FABA4C}"/>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15" name="Billede 14" descr="Et billede, der indeholder papirclips&#10;&#10;Automatisk genereret beskrivelse">
              <a:extLst>
                <a:ext uri="{FF2B5EF4-FFF2-40B4-BE49-F238E27FC236}">
                  <a16:creationId xmlns:a16="http://schemas.microsoft.com/office/drawing/2014/main" id="{D0E33144-577B-0BE3-33EE-CEDA44D76BA8}"/>
                </a:ext>
              </a:extLst>
            </p:cNvPr>
            <p:cNvPicPr>
              <a:picLocks noChangeAspect="1"/>
            </p:cNvPicPr>
            <p:nvPr/>
          </p:nvPicPr>
          <p:blipFill>
            <a:blip r:embed="rId4"/>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408054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5125"/>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Opsamling basal viden</a:t>
            </a:r>
          </a:p>
          <a:p>
            <a:endParaRPr lang="da-DK" sz="1600" b="1" dirty="0">
              <a:solidFill>
                <a:srgbClr val="297A77"/>
              </a:solidFill>
              <a:latin typeface="+mn-lt"/>
            </a:endParaRPr>
          </a:p>
        </p:txBody>
      </p:sp>
      <p:sp>
        <p:nvSpPr>
          <p:cNvPr id="7" name="Tekstfelt 6">
            <a:extLst>
              <a:ext uri="{FF2B5EF4-FFF2-40B4-BE49-F238E27FC236}">
                <a16:creationId xmlns:a16="http://schemas.microsoft.com/office/drawing/2014/main" id="{C3315F92-3543-ED33-786D-86DFDE1E4359}"/>
              </a:ext>
            </a:extLst>
          </p:cNvPr>
          <p:cNvSpPr txBox="1"/>
          <p:nvPr/>
        </p:nvSpPr>
        <p:spPr>
          <a:xfrm>
            <a:off x="1583871" y="1845129"/>
            <a:ext cx="8335985" cy="365948"/>
          </a:xfrm>
          <a:prstGeom prst="rect">
            <a:avLst/>
          </a:prstGeom>
          <a:noFill/>
        </p:spPr>
        <p:txBody>
          <a:bodyPr wrap="square" rtlCol="0">
            <a:spAutoFit/>
          </a:bodyPr>
          <a:lstStyle/>
          <a:p>
            <a:r>
              <a:rPr lang="da-DK" dirty="0"/>
              <a:t>Video: 5 min med slides 23-26 </a:t>
            </a:r>
            <a:r>
              <a:rPr lang="da-DK" dirty="0">
                <a:solidFill>
                  <a:srgbClr val="FF0000"/>
                </a:solidFill>
              </a:rPr>
              <a:t>(Er I gang med at blive videoredigeret)</a:t>
            </a:r>
            <a:r>
              <a:rPr lang="da-DK" dirty="0"/>
              <a:t>  </a:t>
            </a:r>
          </a:p>
        </p:txBody>
      </p:sp>
      <p:sp>
        <p:nvSpPr>
          <p:cNvPr id="8" name="Tekstfelt 7">
            <a:extLst>
              <a:ext uri="{FF2B5EF4-FFF2-40B4-BE49-F238E27FC236}">
                <a16:creationId xmlns:a16="http://schemas.microsoft.com/office/drawing/2014/main" id="{BD15B75D-7D0B-4BD4-48DC-982BB88602FE}"/>
              </a:ext>
            </a:extLst>
          </p:cNvPr>
          <p:cNvSpPr txBox="1"/>
          <p:nvPr/>
        </p:nvSpPr>
        <p:spPr>
          <a:xfrm>
            <a:off x="2157327" y="2414673"/>
            <a:ext cx="5951813" cy="3471435"/>
          </a:xfrm>
          <a:prstGeom prst="rect">
            <a:avLst/>
          </a:prstGeom>
          <a:noFill/>
          <a:ln>
            <a:solidFill>
              <a:schemeClr val="accent1"/>
            </a:solidFill>
          </a:ln>
        </p:spPr>
        <p:txBody>
          <a:bodyPr wrap="square" rtlCol="0">
            <a:spAutoFit/>
          </a:bodyPr>
          <a:lstStyle/>
          <a:p>
            <a:endParaRPr lang="da-DK" dirty="0"/>
          </a:p>
        </p:txBody>
      </p:sp>
      <p:pic>
        <p:nvPicPr>
          <p:cNvPr id="11" name="Grafik 10" descr="Afspil kontur">
            <a:extLst>
              <a:ext uri="{FF2B5EF4-FFF2-40B4-BE49-F238E27FC236}">
                <a16:creationId xmlns:a16="http://schemas.microsoft.com/office/drawing/2014/main" id="{387E7006-A70B-0553-86D5-F2B9D445DE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3754" y="3166955"/>
            <a:ext cx="2049282" cy="2049282"/>
          </a:xfrm>
          <a:prstGeom prst="rect">
            <a:avLst/>
          </a:prstGeom>
        </p:spPr>
      </p:pic>
    </p:spTree>
    <p:extLst>
      <p:ext uri="{BB962C8B-B14F-4D97-AF65-F5344CB8AC3E}">
        <p14:creationId xmlns:p14="http://schemas.microsoft.com/office/powerpoint/2010/main" val="3084983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8454"/>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En ”skabelon” til attesterne</a:t>
            </a:r>
          </a:p>
          <a:p>
            <a:endParaRPr lang="da-DK" sz="1600" b="1" dirty="0">
              <a:solidFill>
                <a:srgbClr val="297A77"/>
              </a:solidFill>
              <a:latin typeface="+mn-lt"/>
            </a:endParaRPr>
          </a:p>
        </p:txBody>
      </p:sp>
      <p:sp>
        <p:nvSpPr>
          <p:cNvPr id="5" name="Pladsholder til indhold 4">
            <a:extLst>
              <a:ext uri="{FF2B5EF4-FFF2-40B4-BE49-F238E27FC236}">
                <a16:creationId xmlns:a16="http://schemas.microsoft.com/office/drawing/2014/main" id="{DE1602F1-3DFD-C863-9645-D5D4D5993236}"/>
              </a:ext>
            </a:extLst>
          </p:cNvPr>
          <p:cNvSpPr>
            <a:spLocks noGrp="1"/>
          </p:cNvSpPr>
          <p:nvPr>
            <p:ph idx="1"/>
          </p:nvPr>
        </p:nvSpPr>
        <p:spPr>
          <a:xfrm>
            <a:off x="459891" y="1215475"/>
            <a:ext cx="9809523" cy="1481544"/>
          </a:xfrm>
        </p:spPr>
        <p:txBody>
          <a:bodyPr vert="horz" lIns="91440" tIns="45720" rIns="91440" bIns="45720" rtlCol="0" anchor="t">
            <a:noAutofit/>
          </a:bodyPr>
          <a:lstStyle/>
          <a:p>
            <a:pPr marL="0" indent="0">
              <a:lnSpc>
                <a:spcPct val="150000"/>
              </a:lnSpc>
              <a:spcBef>
                <a:spcPts val="600"/>
              </a:spcBef>
              <a:buClr>
                <a:srgbClr val="297A77"/>
              </a:buClr>
              <a:buSzPct val="105000"/>
              <a:buNone/>
              <a:tabLst>
                <a:tab pos="520700" algn="l"/>
                <a:tab pos="521335" algn="l"/>
              </a:tabLst>
            </a:pPr>
            <a:endParaRPr lang="da-DK" sz="2000" b="1" dirty="0"/>
          </a:p>
          <a:p>
            <a:pPr marL="0" indent="0">
              <a:lnSpc>
                <a:spcPct val="150000"/>
              </a:lnSpc>
              <a:spcBef>
                <a:spcPts val="600"/>
              </a:spcBef>
              <a:buClr>
                <a:srgbClr val="297A77"/>
              </a:buClr>
              <a:buSzPct val="105000"/>
              <a:buNone/>
              <a:tabLst>
                <a:tab pos="520700" algn="l"/>
                <a:tab pos="521335" algn="l"/>
              </a:tabLst>
            </a:pPr>
            <a:r>
              <a:rPr lang="da-DK" sz="2000" b="1" dirty="0"/>
              <a:t>Følg attestens struktur og underpunkter</a:t>
            </a:r>
          </a:p>
          <a:p>
            <a:pPr marL="0" indent="0">
              <a:lnSpc>
                <a:spcPct val="150000"/>
              </a:lnSpc>
              <a:spcBef>
                <a:spcPts val="600"/>
              </a:spcBef>
              <a:buClr>
                <a:srgbClr val="297A77"/>
              </a:buClr>
              <a:buSzPct val="105000"/>
              <a:buNone/>
              <a:tabLst>
                <a:tab pos="520700" algn="l"/>
                <a:tab pos="521335" algn="l"/>
              </a:tabLst>
            </a:pPr>
            <a:endParaRPr lang="da-DK" sz="2000" b="1" dirty="0"/>
          </a:p>
          <a:p>
            <a:pPr marL="0" indent="0">
              <a:lnSpc>
                <a:spcPct val="100000"/>
              </a:lnSpc>
              <a:spcBef>
                <a:spcPts val="600"/>
              </a:spcBef>
              <a:buClr>
                <a:srgbClr val="297A77"/>
              </a:buClr>
              <a:buSzPct val="105000"/>
              <a:buNone/>
              <a:tabLst>
                <a:tab pos="520700" algn="l"/>
                <a:tab pos="521335" algn="l"/>
              </a:tabLst>
            </a:pPr>
            <a:r>
              <a:rPr lang="da-DK" sz="2000" b="1" dirty="0"/>
              <a:t>Start på samme måde hver gang</a:t>
            </a:r>
          </a:p>
          <a:p>
            <a:pPr>
              <a:lnSpc>
                <a:spcPct val="150000"/>
              </a:lnSpc>
              <a:spcBef>
                <a:spcPts val="600"/>
              </a:spcBef>
              <a:buClr>
                <a:srgbClr val="297A77"/>
              </a:buClr>
              <a:buSzPct val="105000"/>
              <a:tabLst>
                <a:tab pos="520700" algn="l"/>
                <a:tab pos="521335" algn="l"/>
              </a:tabLst>
            </a:pPr>
            <a:r>
              <a:rPr lang="da-DK" sz="1600" i="1" dirty="0"/>
              <a:t>62-årig mand med svær kronisk lungesygdom KOL, forhøjet blodtryk og slidgigt</a:t>
            </a:r>
          </a:p>
          <a:p>
            <a:pPr marL="0" indent="0">
              <a:lnSpc>
                <a:spcPct val="100000"/>
              </a:lnSpc>
              <a:spcBef>
                <a:spcPts val="600"/>
              </a:spcBef>
              <a:buClr>
                <a:srgbClr val="297A77"/>
              </a:buClr>
              <a:buSzPct val="105000"/>
              <a:buNone/>
              <a:tabLst>
                <a:tab pos="520700" algn="l"/>
                <a:tab pos="521335" algn="l"/>
              </a:tabLst>
            </a:pPr>
            <a:endParaRPr lang="da-DK" sz="2000" i="1" dirty="0"/>
          </a:p>
          <a:p>
            <a:pPr marL="0" indent="0">
              <a:lnSpc>
                <a:spcPct val="150000"/>
              </a:lnSpc>
              <a:spcBef>
                <a:spcPts val="600"/>
              </a:spcBef>
              <a:buClr>
                <a:srgbClr val="297A77"/>
              </a:buClr>
              <a:buSzPct val="105000"/>
              <a:buNone/>
              <a:tabLst>
                <a:tab pos="520700" algn="l"/>
                <a:tab pos="521335" algn="l"/>
              </a:tabLst>
            </a:pPr>
            <a:r>
              <a:rPr lang="da-DK" sz="2000" b="1" dirty="0"/>
              <a:t>Byg attesten op i punktform hvis der er flere sygdomme </a:t>
            </a:r>
          </a:p>
          <a:p>
            <a:pPr>
              <a:lnSpc>
                <a:spcPct val="150000"/>
              </a:lnSpc>
              <a:spcBef>
                <a:spcPts val="600"/>
              </a:spcBef>
              <a:buClr>
                <a:srgbClr val="297A77"/>
              </a:buClr>
              <a:buSzPct val="105000"/>
              <a:tabLst>
                <a:tab pos="520700" algn="l"/>
                <a:tab pos="521335" algn="l"/>
              </a:tabLst>
            </a:pPr>
            <a:r>
              <a:rPr lang="da-DK" sz="1600" i="1" dirty="0"/>
              <a:t>Ad KOL:  svær KOL med stærkt nedsat lungefunktion. Han følges på lungemedicinsk afdeling. Han er i relevant medicinsk behandling, tilstanden er stationær uden forventning om bedring…</a:t>
            </a:r>
          </a:p>
          <a:p>
            <a:pPr>
              <a:lnSpc>
                <a:spcPct val="150000"/>
              </a:lnSpc>
              <a:spcBef>
                <a:spcPts val="600"/>
              </a:spcBef>
              <a:buClr>
                <a:srgbClr val="297A77"/>
              </a:buClr>
              <a:buSzPct val="105000"/>
              <a:tabLst>
                <a:tab pos="520700" algn="l"/>
                <a:tab pos="521335" algn="l"/>
              </a:tabLst>
            </a:pPr>
            <a:r>
              <a:rPr lang="da-DK" sz="1600" i="1" dirty="0"/>
              <a:t>Ad forhøjet blodtryk: mangeårig forhøjet blodtryk, nu i 3-stof behandling og velbehandlet...</a:t>
            </a:r>
          </a:p>
          <a:p>
            <a:pPr>
              <a:lnSpc>
                <a:spcPct val="150000"/>
              </a:lnSpc>
              <a:spcBef>
                <a:spcPts val="600"/>
              </a:spcBef>
              <a:buClr>
                <a:srgbClr val="297A77"/>
              </a:buClr>
              <a:buSzPct val="105000"/>
              <a:tabLst>
                <a:tab pos="520700" algn="l"/>
                <a:tab pos="521335" algn="l"/>
              </a:tabLst>
            </a:pPr>
            <a:r>
              <a:rPr lang="da-DK" sz="1600" i="1" dirty="0"/>
              <a:t>Ad slidgigt: der er påvist slidgigt i begge knæ. Han ønsker ikke operation. Han har flere gange været tilknyttet den kommunale træning uden effekt på smerterne…</a:t>
            </a:r>
            <a:endParaRPr lang="da-DK" sz="2000" b="1" dirty="0"/>
          </a:p>
          <a:p>
            <a:pPr>
              <a:lnSpc>
                <a:spcPct val="150000"/>
              </a:lnSpc>
              <a:spcBef>
                <a:spcPts val="600"/>
              </a:spcBef>
              <a:buClr>
                <a:srgbClr val="297A77"/>
              </a:buClr>
              <a:buSzPct val="105000"/>
              <a:tabLst>
                <a:tab pos="520700" algn="l"/>
                <a:tab pos="521335" algn="l"/>
              </a:tabLst>
            </a:pPr>
            <a:endParaRPr lang="da-DK" sz="2000" b="1" dirty="0"/>
          </a:p>
        </p:txBody>
      </p:sp>
    </p:spTree>
    <p:extLst>
      <p:ext uri="{BB962C8B-B14F-4D97-AF65-F5344CB8AC3E}">
        <p14:creationId xmlns:p14="http://schemas.microsoft.com/office/powerpoint/2010/main" val="2095750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sp>
        <p:nvSpPr>
          <p:cNvPr id="4" name="Title 1">
            <a:extLst>
              <a:ext uri="{FF2B5EF4-FFF2-40B4-BE49-F238E27FC236}">
                <a16:creationId xmlns:a16="http://schemas.microsoft.com/office/drawing/2014/main" id="{C3E3F799-4B8A-0F9D-A351-BBF369DD45F1}"/>
              </a:ext>
            </a:extLst>
          </p:cNvPr>
          <p:cNvSpPr txBox="1">
            <a:spLocks/>
          </p:cNvSpPr>
          <p:nvPr/>
        </p:nvSpPr>
        <p:spPr>
          <a:xfrm>
            <a:off x="626301" y="365125"/>
            <a:ext cx="96431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Tips til LÆ125</a:t>
            </a:r>
          </a:p>
          <a:p>
            <a:endParaRPr lang="da-DK" sz="1600" b="1" dirty="0">
              <a:solidFill>
                <a:srgbClr val="297A77"/>
              </a:solidFill>
              <a:latin typeface="+mn-lt"/>
            </a:endParaRPr>
          </a:p>
        </p:txBody>
      </p:sp>
      <p:sp>
        <p:nvSpPr>
          <p:cNvPr id="5" name="Pladsholder til indhold 4">
            <a:extLst>
              <a:ext uri="{FF2B5EF4-FFF2-40B4-BE49-F238E27FC236}">
                <a16:creationId xmlns:a16="http://schemas.microsoft.com/office/drawing/2014/main" id="{DE1602F1-3DFD-C863-9645-D5D4D5993236}"/>
              </a:ext>
            </a:extLst>
          </p:cNvPr>
          <p:cNvSpPr>
            <a:spLocks noGrp="1"/>
          </p:cNvSpPr>
          <p:nvPr>
            <p:ph idx="1"/>
          </p:nvPr>
        </p:nvSpPr>
        <p:spPr>
          <a:xfrm>
            <a:off x="459892" y="1215475"/>
            <a:ext cx="9914194" cy="1481544"/>
          </a:xfrm>
        </p:spPr>
        <p:txBody>
          <a:bodyPr vert="horz" lIns="91440" tIns="45720" rIns="91440" bIns="45720" rtlCol="0" anchor="t">
            <a:noAutofit/>
          </a:bodyPr>
          <a:lstStyle/>
          <a:p>
            <a:pPr marL="0" indent="0">
              <a:lnSpc>
                <a:spcPct val="150000"/>
              </a:lnSpc>
              <a:spcBef>
                <a:spcPts val="600"/>
              </a:spcBef>
              <a:buClr>
                <a:srgbClr val="297A77"/>
              </a:buClr>
              <a:buSzPct val="105000"/>
              <a:buNone/>
              <a:tabLst>
                <a:tab pos="520700" algn="l"/>
                <a:tab pos="521335" algn="l"/>
              </a:tabLst>
            </a:pPr>
            <a:endParaRPr lang="da-DK" sz="2000" b="1" dirty="0"/>
          </a:p>
          <a:p>
            <a:pPr marL="0" indent="0">
              <a:lnSpc>
                <a:spcPct val="150000"/>
              </a:lnSpc>
              <a:spcBef>
                <a:spcPts val="600"/>
              </a:spcBef>
              <a:buClr>
                <a:srgbClr val="297A77"/>
              </a:buClr>
              <a:buSzPct val="105000"/>
              <a:buNone/>
              <a:tabLst>
                <a:tab pos="520700" algn="l"/>
                <a:tab pos="521335" algn="l"/>
              </a:tabLst>
            </a:pPr>
            <a:r>
              <a:rPr lang="da-DK" sz="2000" b="1" dirty="0"/>
              <a:t>En pligtattest -men det er ikke en pligt at svare på alle spørgsmålene i anmodningen!</a:t>
            </a:r>
          </a:p>
          <a:p>
            <a:pPr marL="0" indent="0">
              <a:lnSpc>
                <a:spcPct val="150000"/>
              </a:lnSpc>
              <a:spcBef>
                <a:spcPts val="600"/>
              </a:spcBef>
              <a:buClr>
                <a:srgbClr val="297A77"/>
              </a:buClr>
              <a:buSzPct val="105000"/>
              <a:buNone/>
              <a:tabLst>
                <a:tab pos="520700" algn="l"/>
                <a:tab pos="521335" algn="l"/>
              </a:tabLst>
            </a:pPr>
            <a:r>
              <a:rPr lang="da-DK" sz="2000" b="1" dirty="0"/>
              <a:t>Følg underpunkterne i attesten og besvar i hvert fald:</a:t>
            </a:r>
          </a:p>
          <a:p>
            <a:pPr>
              <a:lnSpc>
                <a:spcPct val="150000"/>
              </a:lnSpc>
              <a:spcBef>
                <a:spcPts val="600"/>
              </a:spcBef>
              <a:buClr>
                <a:srgbClr val="297A77"/>
              </a:buClr>
              <a:buSzPct val="105000"/>
              <a:tabLst>
                <a:tab pos="520700" algn="l"/>
                <a:tab pos="521335" algn="l"/>
              </a:tabLst>
            </a:pPr>
            <a:r>
              <a:rPr lang="da-DK" sz="1800" b="1" dirty="0"/>
              <a:t>Diagnose, fx:</a:t>
            </a:r>
          </a:p>
          <a:p>
            <a:pPr lvl="1">
              <a:lnSpc>
                <a:spcPct val="150000"/>
              </a:lnSpc>
              <a:spcBef>
                <a:spcPts val="600"/>
              </a:spcBef>
              <a:buClr>
                <a:srgbClr val="297A77"/>
              </a:buClr>
              <a:buSzPct val="105000"/>
              <a:tabLst>
                <a:tab pos="520700" algn="l"/>
                <a:tab pos="521335" algn="l"/>
              </a:tabLst>
            </a:pPr>
            <a:r>
              <a:rPr lang="da-DK" sz="1400" i="1" dirty="0"/>
              <a:t>54-årig kvinde med diabetes type 2, iskæmisk hjertesygdom samt svær overvægt.</a:t>
            </a:r>
          </a:p>
          <a:p>
            <a:pPr>
              <a:lnSpc>
                <a:spcPct val="150000"/>
              </a:lnSpc>
              <a:spcBef>
                <a:spcPts val="600"/>
              </a:spcBef>
              <a:buClr>
                <a:srgbClr val="297A77"/>
              </a:buClr>
              <a:buSzPct val="105000"/>
              <a:tabLst>
                <a:tab pos="520700" algn="l"/>
                <a:tab pos="521335" algn="l"/>
              </a:tabLst>
            </a:pPr>
            <a:r>
              <a:rPr lang="da-DK" sz="1800" b="1" dirty="0"/>
              <a:t>Behandlingsmuligheder, fx:</a:t>
            </a:r>
          </a:p>
          <a:p>
            <a:pPr lvl="1">
              <a:lnSpc>
                <a:spcPct val="150000"/>
              </a:lnSpc>
              <a:spcBef>
                <a:spcPts val="600"/>
              </a:spcBef>
              <a:buClr>
                <a:srgbClr val="297A77"/>
              </a:buClr>
              <a:buSzPct val="105000"/>
              <a:tabLst>
                <a:tab pos="520700" algn="l"/>
                <a:tab pos="521335" algn="l"/>
              </a:tabLst>
            </a:pPr>
            <a:r>
              <a:rPr lang="da-DK" sz="1400" i="1" dirty="0"/>
              <a:t>Der er fortsat behandlingsmuligheder i form af … </a:t>
            </a:r>
          </a:p>
          <a:p>
            <a:pPr lvl="1">
              <a:lnSpc>
                <a:spcPct val="150000"/>
              </a:lnSpc>
              <a:spcBef>
                <a:spcPts val="600"/>
              </a:spcBef>
              <a:buClr>
                <a:srgbClr val="297A77"/>
              </a:buClr>
              <a:buSzPct val="105000"/>
              <a:tabLst>
                <a:tab pos="520700" algn="l"/>
                <a:tab pos="521335" algn="l"/>
              </a:tabLst>
            </a:pPr>
            <a:r>
              <a:rPr lang="da-DK" sz="1400" i="1" dirty="0"/>
              <a:t>Behandlingsmulighederne vurderes udtømte.</a:t>
            </a:r>
            <a:endParaRPr lang="da-DK" sz="1400" b="1" dirty="0"/>
          </a:p>
          <a:p>
            <a:pPr>
              <a:lnSpc>
                <a:spcPct val="150000"/>
              </a:lnSpc>
              <a:spcBef>
                <a:spcPts val="600"/>
              </a:spcBef>
              <a:buClr>
                <a:srgbClr val="297A77"/>
              </a:buClr>
              <a:buSzPct val="105000"/>
              <a:tabLst>
                <a:tab pos="520700" algn="l"/>
                <a:tab pos="521335" algn="l"/>
              </a:tabLst>
            </a:pPr>
            <a:r>
              <a:rPr lang="da-DK" sz="1800" b="1" dirty="0"/>
              <a:t>Prognose, fx:</a:t>
            </a:r>
            <a:endParaRPr lang="da-DK" sz="1800" b="1" i="1" dirty="0"/>
          </a:p>
          <a:p>
            <a:pPr lvl="1">
              <a:lnSpc>
                <a:spcPct val="150000"/>
              </a:lnSpc>
              <a:spcBef>
                <a:spcPts val="600"/>
              </a:spcBef>
              <a:buClr>
                <a:srgbClr val="297A77"/>
              </a:buClr>
              <a:buSzPct val="105000"/>
              <a:tabLst>
                <a:tab pos="520700" algn="l"/>
                <a:tab pos="521335" algn="l"/>
              </a:tabLst>
            </a:pPr>
            <a:r>
              <a:rPr lang="da-DK" sz="1400" i="1" dirty="0"/>
              <a:t>Prognosen er normalt god for denne tilstand.</a:t>
            </a:r>
          </a:p>
          <a:p>
            <a:pPr lvl="1">
              <a:lnSpc>
                <a:spcPct val="150000"/>
              </a:lnSpc>
              <a:spcBef>
                <a:spcPts val="600"/>
              </a:spcBef>
              <a:buClr>
                <a:srgbClr val="297A77"/>
              </a:buClr>
              <a:buSzPct val="105000"/>
              <a:tabLst>
                <a:tab pos="520700" algn="l"/>
                <a:tab pos="521335" algn="l"/>
              </a:tabLst>
            </a:pPr>
            <a:r>
              <a:rPr lang="da-DK" sz="1400" i="1" dirty="0"/>
              <a:t>Tilstanden er kronisk med øget risiko for følgesygdomme som…</a:t>
            </a:r>
          </a:p>
          <a:p>
            <a:pPr>
              <a:lnSpc>
                <a:spcPct val="150000"/>
              </a:lnSpc>
              <a:spcBef>
                <a:spcPts val="600"/>
              </a:spcBef>
              <a:buClr>
                <a:srgbClr val="297A77"/>
              </a:buClr>
              <a:buSzPct val="105000"/>
              <a:tabLst>
                <a:tab pos="520700" algn="l"/>
                <a:tab pos="521335" algn="l"/>
              </a:tabLst>
            </a:pPr>
            <a:endParaRPr lang="da-DK" sz="2000" b="1" dirty="0"/>
          </a:p>
        </p:txBody>
      </p:sp>
    </p:spTree>
    <p:extLst>
      <p:ext uri="{BB962C8B-B14F-4D97-AF65-F5344CB8AC3E}">
        <p14:creationId xmlns:p14="http://schemas.microsoft.com/office/powerpoint/2010/main" val="640729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Gode råd til et lettere attestarbejde</a:t>
            </a:r>
            <a:br>
              <a:rPr lang="da-DK" sz="32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328273"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buFont typeface="Wingdings" panose="05000000000000000000" pitchFamily="2" charset="2"/>
              <a:buChar char="ü"/>
              <a:tabLst>
                <a:tab pos="520700" algn="l"/>
                <a:tab pos="521335" algn="l"/>
              </a:tabLst>
            </a:pPr>
            <a:r>
              <a:rPr lang="da-DK" sz="2400" dirty="0"/>
              <a:t>Afsæt tid i kalenderen</a:t>
            </a:r>
          </a:p>
          <a:p>
            <a:pPr>
              <a:lnSpc>
                <a:spcPct val="110000"/>
              </a:lnSpc>
              <a:buClr>
                <a:srgbClr val="297A77"/>
              </a:buClr>
              <a:buSzPct val="105000"/>
              <a:buFont typeface="Wingdings" panose="05000000000000000000" pitchFamily="2" charset="2"/>
              <a:buChar char="ü"/>
              <a:tabLst>
                <a:tab pos="520700" algn="l"/>
                <a:tab pos="521335" algn="l"/>
              </a:tabLst>
            </a:pPr>
            <a:r>
              <a:rPr lang="da-DK" sz="2400" dirty="0"/>
              <a:t>Kontakt sagsbehandler ved uklarheder</a:t>
            </a:r>
          </a:p>
          <a:p>
            <a:pPr>
              <a:lnSpc>
                <a:spcPct val="110000"/>
              </a:lnSpc>
              <a:buClr>
                <a:srgbClr val="297A77"/>
              </a:buClr>
              <a:buSzPct val="105000"/>
              <a:buFont typeface="Wingdings" panose="05000000000000000000" pitchFamily="2" charset="2"/>
              <a:buChar char="ü"/>
              <a:tabLst>
                <a:tab pos="520700" algn="l"/>
                <a:tab pos="521335" algn="l"/>
              </a:tabLst>
            </a:pPr>
            <a:r>
              <a:rPr lang="da-DK" sz="2400" dirty="0"/>
              <a:t>Returner anmodningen hvis attestformen er uegnet – </a:t>
            </a:r>
            <a:r>
              <a:rPr lang="da-DK" sz="2400" i="1" dirty="0"/>
              <a:t>og foreslå en anden</a:t>
            </a:r>
          </a:p>
          <a:p>
            <a:pPr>
              <a:lnSpc>
                <a:spcPct val="110000"/>
              </a:lnSpc>
              <a:buClr>
                <a:srgbClr val="297A77"/>
              </a:buClr>
              <a:buSzPct val="105000"/>
              <a:buFont typeface="Wingdings" panose="05000000000000000000" pitchFamily="2" charset="2"/>
              <a:buChar char="ü"/>
              <a:tabLst>
                <a:tab pos="520700" algn="l"/>
                <a:tab pos="521335" algn="l"/>
              </a:tabLst>
            </a:pPr>
            <a:r>
              <a:rPr lang="da-DK" sz="2400" dirty="0"/>
              <a:t>Lav en ”skabelon” og tag udgangspunkt i den hver gang</a:t>
            </a:r>
          </a:p>
          <a:p>
            <a:pPr>
              <a:lnSpc>
                <a:spcPct val="110000"/>
              </a:lnSpc>
              <a:buClr>
                <a:srgbClr val="297A77"/>
              </a:buClr>
              <a:buSzPct val="105000"/>
              <a:buFont typeface="Wingdings" panose="05000000000000000000" pitchFamily="2" charset="2"/>
              <a:buChar char="ü"/>
              <a:tabLst>
                <a:tab pos="520700" algn="l"/>
                <a:tab pos="521335" algn="l"/>
              </a:tabLst>
            </a:pPr>
            <a:r>
              <a:rPr lang="da-DK" sz="2400" dirty="0"/>
              <a:t>Gør det lidt lækkert og overskueligt for læseren – og dig selv</a:t>
            </a:r>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gn="ct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844644" y="2615852"/>
            <a:ext cx="1537103"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67ABE22B-CCAC-5DD9-057A-AC655E6EA28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3323650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De vigtigste budskaber</a:t>
            </a:r>
            <a:br>
              <a:rPr lang="da-DK" sz="32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r>
              <a:rPr lang="da-DK" sz="2400" dirty="0"/>
              <a:t>Attester er en vigtig del af lægearbejdet – afgørende for patienten!</a:t>
            </a:r>
          </a:p>
          <a:p>
            <a:pPr>
              <a:lnSpc>
                <a:spcPct val="110000"/>
              </a:lnSpc>
              <a:buClr>
                <a:srgbClr val="297A77"/>
              </a:buClr>
              <a:buSzPct val="105000"/>
              <a:tabLst>
                <a:tab pos="520700" algn="l"/>
                <a:tab pos="521335" algn="l"/>
              </a:tabLst>
            </a:pPr>
            <a:r>
              <a:rPr lang="da-DK" sz="2400" dirty="0"/>
              <a:t>Skabeloner og faste rutiner gør attestlivet lettere</a:t>
            </a:r>
          </a:p>
          <a:p>
            <a:pPr>
              <a:lnSpc>
                <a:spcPct val="110000"/>
              </a:lnSpc>
              <a:buClr>
                <a:srgbClr val="297A77"/>
              </a:buClr>
              <a:buSzPct val="105000"/>
              <a:tabLst>
                <a:tab pos="520700" algn="l"/>
                <a:tab pos="521335" algn="l"/>
              </a:tabLst>
            </a:pPr>
            <a:r>
              <a:rPr lang="da-DK" sz="2400" dirty="0"/>
              <a:t>Beskriv helbredsforholdene grundigt, sagligt og i et let forståeligt sprog</a:t>
            </a:r>
          </a:p>
          <a:p>
            <a:pPr>
              <a:lnSpc>
                <a:spcPct val="110000"/>
              </a:lnSpc>
              <a:buClr>
                <a:srgbClr val="297A77"/>
              </a:buClr>
              <a:buSzPct val="105000"/>
              <a:tabLst>
                <a:tab pos="520700" algn="l"/>
                <a:tab pos="521335" algn="l"/>
              </a:tabLst>
            </a:pPr>
            <a:r>
              <a:rPr lang="da-DK" sz="2400" dirty="0"/>
              <a:t>Overhold tidsfristen - ventetid kan have konsekvenser for patienten</a:t>
            </a:r>
          </a:p>
          <a:p>
            <a:pPr>
              <a:lnSpc>
                <a:spcPct val="110000"/>
              </a:lnSpc>
              <a:buClr>
                <a:srgbClr val="297A77"/>
              </a:buClr>
              <a:buSzPct val="105000"/>
              <a:tabLst>
                <a:tab pos="520700" algn="l"/>
                <a:tab pos="521335" algn="l"/>
              </a:tabLst>
            </a:pPr>
            <a:r>
              <a:rPr lang="da-DK" sz="2400" dirty="0"/>
              <a:t>Kontakt Lægeforeningens Attestudvalg ved tvivl</a:t>
            </a:r>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gn="ct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26</a:t>
            </a:fld>
            <a:endParaRPr lang="da-DK" altLang="en-US">
              <a:solidFill>
                <a:schemeClr val="bg1"/>
              </a:solidFill>
            </a:endParaRPr>
          </a:p>
        </p:txBody>
      </p:sp>
      <p:pic>
        <p:nvPicPr>
          <p:cNvPr id="3" name="Billede 2">
            <a:extLst>
              <a:ext uri="{FF2B5EF4-FFF2-40B4-BE49-F238E27FC236}">
                <a16:creationId xmlns:a16="http://schemas.microsoft.com/office/drawing/2014/main" id="{C3096ADA-4A9E-61F0-8A1F-A05501518EF4}"/>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4064003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689764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337624" y="1956058"/>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Pause (15 minutter)</a:t>
            </a:r>
          </a:p>
        </p:txBody>
      </p:sp>
    </p:spTree>
    <p:extLst>
      <p:ext uri="{BB962C8B-B14F-4D97-AF65-F5344CB8AC3E}">
        <p14:creationId xmlns:p14="http://schemas.microsoft.com/office/powerpoint/2010/main" val="16185744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28</a:t>
            </a:fld>
            <a:endParaRPr lang="da-DK" altLang="en-US" dirty="0">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dirty="0">
              <a:cs typeface="Calibri"/>
            </a:endParaRPr>
          </a:p>
          <a:p>
            <a:pPr marL="0" indent="0">
              <a:buNone/>
            </a:pPr>
            <a:endParaRPr lang="da-DK" sz="4300" b="1" dirty="0">
              <a:cs typeface="Calibri"/>
            </a:endParaRPr>
          </a:p>
          <a:p>
            <a:pPr marL="0" indent="0">
              <a:buNone/>
            </a:pPr>
            <a:endParaRPr lang="da-DK" sz="4300" b="1" dirty="0">
              <a:cs typeface="Calibri"/>
            </a:endParaRPr>
          </a:p>
          <a:p>
            <a:pPr marL="0" indent="0">
              <a:buNone/>
            </a:pPr>
            <a:r>
              <a:rPr lang="da-DK" sz="4300" b="1" dirty="0">
                <a:cs typeface="Calibri"/>
              </a:rPr>
              <a:t>Blok 2: Samarbejdet med jobcentret</a:t>
            </a:r>
          </a:p>
          <a:p>
            <a:pPr marL="0" indent="0">
              <a:buNone/>
            </a:pPr>
            <a:endParaRPr lang="da-DK" sz="2400" b="1" dirty="0">
              <a:solidFill>
                <a:schemeClr val="bg1"/>
              </a:solidFill>
              <a:cs typeface="Calibri"/>
            </a:endParaRPr>
          </a:p>
          <a:p>
            <a:pPr marL="0" indent="0">
              <a:buNone/>
            </a:pPr>
            <a:r>
              <a:rPr lang="da-DK" sz="2400" b="1" dirty="0"/>
              <a:t>Samlet tid: 50 min. </a:t>
            </a:r>
          </a:p>
          <a:p>
            <a:pPr lvl="1"/>
            <a:r>
              <a:rPr lang="da-DK" dirty="0"/>
              <a:t>Resultater fra spørgeskemaundersøgelsen (spg. 4) (5 min).</a:t>
            </a:r>
          </a:p>
          <a:p>
            <a:pPr lvl="1"/>
            <a:r>
              <a:rPr lang="da-DK" dirty="0"/>
              <a:t>Oplæg fra jobcenteret (20 min).</a:t>
            </a:r>
          </a:p>
          <a:p>
            <a:pPr lvl="1"/>
            <a:r>
              <a:rPr lang="da-DK" dirty="0"/>
              <a:t>Spørgsmål og dialog med jobcenteret i plenum (25 min). </a:t>
            </a: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934724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29</a:t>
            </a:fld>
            <a:endParaRPr lang="da-DK" altLang="en-US">
              <a:solidFill>
                <a:schemeClr val="bg1"/>
              </a:solidFill>
            </a:endParaRPr>
          </a:p>
        </p:txBody>
      </p:sp>
      <p:sp>
        <p:nvSpPr>
          <p:cNvPr id="5" name="Tekstfelt 4">
            <a:extLst>
              <a:ext uri="{FF2B5EF4-FFF2-40B4-BE49-F238E27FC236}">
                <a16:creationId xmlns:a16="http://schemas.microsoft.com/office/drawing/2014/main" id="{128C88E1-56A4-1DDF-BBBD-78E2251B98F7}"/>
              </a:ext>
            </a:extLst>
          </p:cNvPr>
          <p:cNvSpPr txBox="1"/>
          <p:nvPr/>
        </p:nvSpPr>
        <p:spPr>
          <a:xfrm>
            <a:off x="574031" y="1518567"/>
            <a:ext cx="8056550" cy="2339871"/>
          </a:xfrm>
          <a:prstGeom prst="rect">
            <a:avLst/>
          </a:prstGeom>
          <a:noFill/>
        </p:spPr>
        <p:txBody>
          <a:bodyPr wrap="square" rtlCol="0">
            <a:spAutoFit/>
          </a:bodyPr>
          <a:lstStyle/>
          <a:p>
            <a:pPr marL="342900" lvl="0" indent="-342900">
              <a:lnSpc>
                <a:spcPct val="107000"/>
              </a:lnSpc>
              <a:spcAft>
                <a:spcPts val="1200"/>
              </a:spcAft>
              <a:buFont typeface="Symbol" panose="05050102010706020507" pitchFamily="18" charset="2"/>
              <a:buChar char=""/>
            </a:pPr>
            <a:r>
              <a:rPr lang="da-DK" sz="2000" i="1" dirty="0">
                <a:effectLst/>
                <a:latin typeface="Calibri" panose="020F0502020204030204" pitchFamily="34" charset="0"/>
                <a:ea typeface="Calibri" panose="020F0502020204030204" pitchFamily="34" charset="0"/>
                <a:cs typeface="Times New Roman" panose="02020603050405020304" pitchFamily="18" charset="0"/>
              </a:rPr>
              <a:t>Fritekst</a:t>
            </a:r>
          </a:p>
          <a:p>
            <a:pPr marL="342900" lvl="0" indent="-342900">
              <a:lnSpc>
                <a:spcPct val="107000"/>
              </a:lnSpc>
              <a:spcAft>
                <a:spcPts val="1200"/>
              </a:spcAft>
              <a:buFont typeface="Symbol" panose="05050102010706020507" pitchFamily="18" charset="2"/>
              <a:buChar char=""/>
            </a:pPr>
            <a:r>
              <a:rPr lang="da-DK" sz="2000" i="1"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1200"/>
              </a:spcAft>
              <a:buFont typeface="Symbol" panose="05050102010706020507" pitchFamily="18" charset="2"/>
              <a:buChar char=""/>
            </a:pPr>
            <a:r>
              <a:rPr lang="da-DK" sz="2000" i="1"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1200"/>
              </a:spcAft>
              <a:buFont typeface="Symbol" panose="05050102010706020507" pitchFamily="18" charset="2"/>
              <a:buChar char=""/>
            </a:pPr>
            <a:r>
              <a:rPr lang="da-DK" sz="2000" i="1"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1200"/>
              </a:spcAft>
              <a:buFont typeface="Symbol" panose="05050102010706020507" pitchFamily="18" charset="2"/>
              <a:buChar char=""/>
            </a:pPr>
            <a:endParaRPr lang="da-DK" sz="20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9E983784-B1AE-595A-E854-006CE36F0712}"/>
              </a:ext>
            </a:extLst>
          </p:cNvPr>
          <p:cNvSpPr txBox="1">
            <a:spLocks/>
          </p:cNvSpPr>
          <p:nvPr/>
        </p:nvSpPr>
        <p:spPr>
          <a:xfrm>
            <a:off x="317059" y="317913"/>
            <a:ext cx="9701451" cy="1114634"/>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rgbClr val="297A77"/>
                </a:solidFill>
                <a:latin typeface="+mn-lt"/>
              </a:rPr>
              <a:t>4: </a:t>
            </a:r>
            <a:r>
              <a:rPr lang="da-DK" sz="3600" b="1" dirty="0">
                <a:solidFill>
                  <a:srgbClr val="297A77"/>
                </a:solidFill>
                <a:latin typeface="Calibri" panose="020F0502020204030204" pitchFamily="34" charset="0"/>
                <a:ea typeface="Calibri" panose="020F0502020204030204" pitchFamily="34" charset="0"/>
                <a:cs typeface="Times New Roman" panose="02020603050405020304" pitchFamily="18" charset="0"/>
              </a:rPr>
              <a:t>Hvilke udfordringer oplever du i dit attestarbejde til jobcenteret (LÆ-attester)?</a:t>
            </a:r>
          </a:p>
          <a:p>
            <a:r>
              <a:rPr lang="da-DK" sz="3500" b="1" i="1" dirty="0">
                <a:solidFill>
                  <a:srgbClr val="297A77"/>
                </a:solidFill>
                <a:latin typeface="+mn-lt"/>
              </a:rPr>
              <a:t> (fritekst) 1 ud af 1</a:t>
            </a:r>
            <a:br>
              <a:rPr lang="da-DK" b="1" dirty="0">
                <a:solidFill>
                  <a:srgbClr val="297A77"/>
                </a:solidFill>
                <a:latin typeface="+mn-lt"/>
              </a:rPr>
            </a:br>
            <a:r>
              <a:rPr lang="da-DK" sz="2600" b="1" dirty="0">
                <a:solidFill>
                  <a:srgbClr val="297A77"/>
                </a:solidFill>
                <a:latin typeface="+mn-lt"/>
              </a:rPr>
              <a:t>Resultater fra klyngens besvarelser på spørgeskemaet</a:t>
            </a:r>
            <a:endParaRPr lang="da-DK" b="1" dirty="0">
              <a:solidFill>
                <a:srgbClr val="297A77"/>
              </a:solidFill>
              <a:latin typeface="+mn-lt"/>
            </a:endParaRPr>
          </a:p>
        </p:txBody>
      </p:sp>
    </p:spTree>
    <p:extLst>
      <p:ext uri="{BB962C8B-B14F-4D97-AF65-F5344CB8AC3E}">
        <p14:creationId xmlns:p14="http://schemas.microsoft.com/office/powerpoint/2010/main" val="307402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pPr marL="0" indent="0" algn="ctr">
              <a:buNone/>
            </a:pPr>
            <a:endParaRPr lang="da-DK" sz="1800" b="0" i="0" dirty="0">
              <a:solidFill>
                <a:srgbClr val="000000"/>
              </a:solidFill>
              <a:effectLst/>
              <a:latin typeface="Arial" panose="020B0604020202020204" pitchFamily="34" charset="0"/>
            </a:endParaRPr>
          </a:p>
          <a:p>
            <a:pPr marL="0" indent="0" algn="ctr">
              <a:buNone/>
            </a:pPr>
            <a:r>
              <a:rPr lang="da-DK" sz="3200" b="1" i="0" dirty="0">
                <a:solidFill>
                  <a:srgbClr val="FF0000"/>
                </a:solidFill>
                <a:effectLst/>
                <a:latin typeface="Calibri" panose="020F0502020204030204" pitchFamily="34" charset="0"/>
              </a:rPr>
              <a:t>Fornavn Efternavn</a:t>
            </a:r>
            <a:r>
              <a:rPr lang="da-DK" sz="3200" b="1" dirty="0">
                <a:solidFill>
                  <a:srgbClr val="FF0000"/>
                </a:solidFill>
                <a:latin typeface="Calibri" panose="020F0502020204030204" pitchFamily="34" charset="0"/>
              </a:rPr>
              <a:t> </a:t>
            </a:r>
            <a:endParaRPr lang="da-DK" sz="3200" b="1" i="0" dirty="0">
              <a:solidFill>
                <a:srgbClr val="FF0000"/>
              </a:solidFill>
              <a:effectLst/>
              <a:latin typeface="wf_segoe-ui_normal"/>
            </a:endParaRPr>
          </a:p>
          <a:p>
            <a:pPr marL="0" indent="0" algn="ctr">
              <a:buNone/>
            </a:pPr>
            <a:r>
              <a:rPr lang="da-DK" sz="1800" b="0" i="0" dirty="0">
                <a:solidFill>
                  <a:srgbClr val="FF0000"/>
                </a:solidFill>
                <a:effectLst/>
                <a:latin typeface="Calibri" panose="020F0502020204030204" pitchFamily="34" charset="0"/>
              </a:rPr>
              <a:t>Driftsleder </a:t>
            </a:r>
            <a:r>
              <a:rPr lang="da-DK" sz="1800" dirty="0">
                <a:solidFill>
                  <a:srgbClr val="FF0000"/>
                </a:solidFill>
                <a:latin typeface="Calibri" panose="020F0502020204030204" pitchFamily="34" charset="0"/>
              </a:rPr>
              <a:t>for X Jobcenter</a:t>
            </a:r>
          </a:p>
          <a:p>
            <a:pPr marL="0" indent="0" algn="ctr">
              <a:buNone/>
            </a:pPr>
            <a:r>
              <a:rPr lang="da-DK" sz="1800" b="0" i="0" dirty="0">
                <a:solidFill>
                  <a:srgbClr val="FF0000"/>
                </a:solidFill>
                <a:effectLst/>
                <a:latin typeface="Calibri" panose="020F0502020204030204" pitchFamily="34" charset="0"/>
              </a:rPr>
              <a:t>XXX kommune</a:t>
            </a:r>
            <a:endParaRPr lang="da-DK" sz="1100" b="0" i="0" dirty="0">
              <a:solidFill>
                <a:srgbClr val="FF0000"/>
              </a:solidFill>
              <a:effectLst/>
              <a:latin typeface="wf_segoe-ui_normal"/>
            </a:endParaRPr>
          </a:p>
          <a:p>
            <a:pPr marL="0" indent="0" algn="ctr">
              <a:buNone/>
            </a:pPr>
            <a:endParaRPr lang="da-DK" sz="1600" b="1" i="0" dirty="0">
              <a:solidFill>
                <a:srgbClr val="FF0000"/>
              </a:solidFill>
              <a:effectLst/>
              <a:latin typeface="OpenSans-Regular"/>
            </a:endParaRPr>
          </a:p>
          <a:p>
            <a:pPr marL="0" indent="0" algn="ctr">
              <a:buNone/>
            </a:pPr>
            <a:r>
              <a:rPr lang="da-DK" sz="3200" b="1" dirty="0">
                <a:solidFill>
                  <a:srgbClr val="FF0000"/>
                </a:solidFill>
                <a:latin typeface="Calibri" panose="020F0502020204030204" pitchFamily="34" charset="0"/>
              </a:rPr>
              <a:t>Fornavn Efternavn</a:t>
            </a:r>
            <a:endParaRPr lang="da-DK" sz="3200" b="0" i="0" dirty="0">
              <a:solidFill>
                <a:srgbClr val="FF0000"/>
              </a:solidFill>
              <a:effectLst/>
              <a:latin typeface="wf_segoe-ui_normal"/>
            </a:endParaRPr>
          </a:p>
          <a:p>
            <a:pPr marL="0" indent="0" algn="ctr">
              <a:buNone/>
            </a:pPr>
            <a:r>
              <a:rPr lang="da-DK" sz="1800" b="0" i="0" dirty="0">
                <a:solidFill>
                  <a:srgbClr val="FF0000"/>
                </a:solidFill>
                <a:effectLst/>
                <a:latin typeface="Calibri" panose="020F0502020204030204" pitchFamily="34" charset="0"/>
              </a:rPr>
              <a:t>Sagsbehandler for X Jobcenter</a:t>
            </a:r>
          </a:p>
          <a:p>
            <a:pPr marL="0" indent="0" algn="ctr">
              <a:buNone/>
            </a:pPr>
            <a:r>
              <a:rPr lang="da-DK" sz="1800" dirty="0">
                <a:solidFill>
                  <a:srgbClr val="FF0000"/>
                </a:solidFill>
                <a:latin typeface="Calibri" panose="020F0502020204030204" pitchFamily="34" charset="0"/>
              </a:rPr>
              <a:t>XXX </a:t>
            </a:r>
            <a:r>
              <a:rPr lang="da-DK" sz="1800" dirty="0" err="1">
                <a:solidFill>
                  <a:srgbClr val="FF0000"/>
                </a:solidFill>
                <a:latin typeface="Calibri" panose="020F0502020204030204" pitchFamily="34" charset="0"/>
              </a:rPr>
              <a:t>kommue</a:t>
            </a:r>
            <a:endParaRPr lang="da-DK" sz="1800" dirty="0">
              <a:solidFill>
                <a:srgbClr val="FF0000"/>
              </a:solidFill>
              <a:latin typeface="Calibri" panose="020F0502020204030204" pitchFamily="34" charset="0"/>
            </a:endParaRPr>
          </a:p>
          <a:p>
            <a:pPr marL="0" indent="0" algn="ctr">
              <a:buNone/>
            </a:pPr>
            <a:endParaRPr lang="da-DK" sz="1600" b="0" i="0" dirty="0">
              <a:solidFill>
                <a:srgbClr val="FF0000"/>
              </a:solidFill>
              <a:effectLst/>
              <a:latin typeface="Tahoma" panose="020B0604030504040204" pitchFamily="34" charset="0"/>
            </a:endParaRPr>
          </a:p>
          <a:p>
            <a:pPr marL="0" indent="0" algn="ctr">
              <a:buNone/>
            </a:pPr>
            <a:r>
              <a:rPr lang="da-DK" sz="3200" b="1" dirty="0">
                <a:solidFill>
                  <a:srgbClr val="FF0000"/>
                </a:solidFill>
                <a:latin typeface="Calibri" panose="020F0502020204030204" pitchFamily="34" charset="0"/>
              </a:rPr>
              <a:t>Fornavn Efternavn</a:t>
            </a:r>
            <a:endParaRPr lang="da-DK" sz="3200" b="0" i="0" dirty="0">
              <a:solidFill>
                <a:srgbClr val="FF0000"/>
              </a:solidFill>
              <a:effectLst/>
              <a:latin typeface="wf_segoe-ui_normal"/>
            </a:endParaRPr>
          </a:p>
          <a:p>
            <a:pPr marL="0" indent="0" algn="ctr">
              <a:buNone/>
            </a:pPr>
            <a:r>
              <a:rPr lang="da-DK" sz="1800" b="0" i="0" dirty="0">
                <a:solidFill>
                  <a:srgbClr val="FF0000"/>
                </a:solidFill>
                <a:effectLst/>
                <a:latin typeface="Calibri" panose="020F0502020204030204" pitchFamily="34" charset="0"/>
              </a:rPr>
              <a:t>Praksiskonsulent for X Jobcenter</a:t>
            </a:r>
          </a:p>
          <a:p>
            <a:pPr marL="0" indent="0" algn="ctr">
              <a:buNone/>
            </a:pPr>
            <a:r>
              <a:rPr lang="da-DK" sz="1800" dirty="0">
                <a:solidFill>
                  <a:srgbClr val="FF0000"/>
                </a:solidFill>
                <a:latin typeface="Calibri" panose="020F0502020204030204" pitchFamily="34" charset="0"/>
              </a:rPr>
              <a:t>XXX </a:t>
            </a:r>
            <a:r>
              <a:rPr lang="da-DK" sz="1800" dirty="0" err="1">
                <a:solidFill>
                  <a:srgbClr val="FF0000"/>
                </a:solidFill>
                <a:latin typeface="Calibri" panose="020F0502020204030204" pitchFamily="34" charset="0"/>
              </a:rPr>
              <a:t>kommue</a:t>
            </a:r>
            <a:endParaRPr lang="da-DK" sz="1800" b="0" i="0" dirty="0">
              <a:solidFill>
                <a:srgbClr val="FF0000"/>
              </a:solidFill>
              <a:effectLst/>
              <a:latin typeface="Tahoma" panose="020B0604030504040204" pitchFamily="34" charset="0"/>
            </a:endParaRPr>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sp>
        <p:nvSpPr>
          <p:cNvPr id="6" name="Title 1">
            <a:extLst>
              <a:ext uri="{FF2B5EF4-FFF2-40B4-BE49-F238E27FC236}">
                <a16:creationId xmlns:a16="http://schemas.microsoft.com/office/drawing/2014/main" id="{B258CD24-5C2E-34C2-7DEE-02991D124FD4}"/>
              </a:ext>
            </a:extLst>
          </p:cNvPr>
          <p:cNvSpPr txBox="1">
            <a:spLocks/>
          </p:cNvSpPr>
          <p:nvPr/>
        </p:nvSpPr>
        <p:spPr>
          <a:xfrm>
            <a:off x="642026" y="298268"/>
            <a:ext cx="106333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600" b="1" dirty="0">
                <a:solidFill>
                  <a:srgbClr val="297A77"/>
                </a:solidFill>
                <a:latin typeface="+mn-lt"/>
              </a:rPr>
              <a:t>Hvem er tilstede i dag fra jobcenteret i Odense kommune</a:t>
            </a:r>
          </a:p>
        </p:txBody>
      </p:sp>
    </p:spTree>
    <p:extLst>
      <p:ext uri="{BB962C8B-B14F-4D97-AF65-F5344CB8AC3E}">
        <p14:creationId xmlns:p14="http://schemas.microsoft.com/office/powerpoint/2010/main" val="59313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Oplæg fra Jobcenteret (20 min)</a:t>
            </a:r>
            <a:br>
              <a:rPr lang="da-DK" sz="32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marL="0" marR="313055" indent="0">
              <a:buClr>
                <a:srgbClr val="297A77"/>
              </a:buClr>
              <a:buSzPct val="105000"/>
              <a:buNone/>
              <a:tabLst>
                <a:tab pos="520700" algn="l"/>
                <a:tab pos="521335" algn="l"/>
              </a:tabLst>
            </a:pPr>
            <a:r>
              <a:rPr lang="da-DK" sz="2400" u="sng" dirty="0">
                <a:solidFill>
                  <a:srgbClr val="FF0000"/>
                </a:solidFill>
                <a:cs typeface="Calibri"/>
              </a:rPr>
              <a:t>Forslag til emner:</a:t>
            </a:r>
          </a:p>
          <a:p>
            <a:pPr marR="313055" lvl="0">
              <a:spcAft>
                <a:spcPts val="0"/>
              </a:spcAft>
              <a:buClr>
                <a:srgbClr val="297A77"/>
              </a:buClr>
              <a:buSzPct val="105000"/>
              <a:tabLst>
                <a:tab pos="520700" algn="l"/>
                <a:tab pos="521335" algn="l"/>
              </a:tabLst>
            </a:pPr>
            <a:r>
              <a:rPr lang="da-DK" sz="2400" dirty="0">
                <a:solidFill>
                  <a:srgbClr val="FF0000"/>
                </a:solidFill>
              </a:rPr>
              <a:t>Kommentarer til resultaterne af spørgeskemaet.</a:t>
            </a:r>
          </a:p>
          <a:p>
            <a:pPr marR="313055" lvl="0">
              <a:spcAft>
                <a:spcPts val="0"/>
              </a:spcAft>
              <a:buClr>
                <a:srgbClr val="297A77"/>
              </a:buClr>
              <a:buSzPct val="105000"/>
              <a:tabLst>
                <a:tab pos="520700" algn="l"/>
                <a:tab pos="521335" algn="l"/>
              </a:tabLst>
            </a:pPr>
            <a:r>
              <a:rPr lang="da-DK" sz="2400" dirty="0">
                <a:solidFill>
                  <a:srgbClr val="FF0000"/>
                </a:solidFill>
              </a:rPr>
              <a:t>Hvordan er vi organiseret i Jobcenteret?</a:t>
            </a:r>
          </a:p>
          <a:p>
            <a:pPr>
              <a:buClr>
                <a:srgbClr val="297A77"/>
              </a:buClr>
              <a:buSzPct val="105000"/>
              <a:tabLst>
                <a:tab pos="520700" algn="l"/>
                <a:tab pos="521335" algn="l"/>
              </a:tabLst>
            </a:pPr>
            <a:r>
              <a:rPr lang="da-DK" sz="2400" dirty="0">
                <a:solidFill>
                  <a:srgbClr val="FF0000"/>
                </a:solidFill>
              </a:rPr>
              <a:t>Hvordan er arbejdsgangen når vi anmoder om en attest fra lægen? Hvad er sket forud? Og hvad skal ske når vi modtager attesten?</a:t>
            </a:r>
          </a:p>
          <a:p>
            <a:pPr>
              <a:buClr>
                <a:srgbClr val="297A77"/>
              </a:buClr>
              <a:buSzPct val="105000"/>
              <a:tabLst>
                <a:tab pos="520700" algn="l"/>
                <a:tab pos="521335" algn="l"/>
              </a:tabLst>
            </a:pPr>
            <a:r>
              <a:rPr lang="da-DK" sz="2400" dirty="0">
                <a:solidFill>
                  <a:srgbClr val="FF0000"/>
                </a:solidFill>
              </a:rPr>
              <a:t>Hvordan kan lægen kontakte sagsbehandler, hvis der er behov?</a:t>
            </a:r>
          </a:p>
          <a:p>
            <a:pPr>
              <a:buClr>
                <a:srgbClr val="297A77"/>
              </a:buClr>
              <a:buSzPct val="105000"/>
              <a:tabLst>
                <a:tab pos="520700" algn="l"/>
                <a:tab pos="521335" algn="l"/>
              </a:tabLst>
            </a:pPr>
            <a:r>
              <a:rPr lang="da-DK" sz="2400" dirty="0">
                <a:solidFill>
                  <a:srgbClr val="FF0000"/>
                </a:solidFill>
              </a:rPr>
              <a:t>Hvilke konsekvenser kan det have for borgeren, hvis ventetiden ikke overholdes/attesten er udfyldt forkert? (</a:t>
            </a:r>
            <a:r>
              <a:rPr lang="da-DK" sz="2000" i="1" dirty="0">
                <a:solidFill>
                  <a:srgbClr val="FF0000"/>
                </a:solidFill>
              </a:rPr>
              <a:t>Husk at begge parter har et ansvar overfor borgeren. Appel til det gode samarbejde! </a:t>
            </a:r>
            <a:r>
              <a:rPr lang="da-DK" sz="2000" dirty="0">
                <a:solidFill>
                  <a:srgbClr val="FF0000"/>
                </a:solidFill>
                <a:sym typeface="Wingdings" panose="05000000000000000000" pitchFamily="2" charset="2"/>
              </a:rPr>
              <a:t></a:t>
            </a:r>
            <a:r>
              <a:rPr lang="da-DK" sz="2000" i="1" dirty="0">
                <a:solidFill>
                  <a:srgbClr val="FF0000"/>
                </a:solidFill>
                <a:sym typeface="Wingdings" panose="05000000000000000000" pitchFamily="2" charset="2"/>
              </a:rPr>
              <a:t>)</a:t>
            </a:r>
            <a:endParaRPr lang="da-DK" sz="2000" i="1" dirty="0">
              <a:solidFill>
                <a:srgbClr val="FF0000"/>
              </a:solidFill>
            </a:endParaRPr>
          </a:p>
          <a:p>
            <a:pPr>
              <a:buClr>
                <a:srgbClr val="297A77"/>
              </a:buClr>
              <a:buSzPct val="105000"/>
              <a:tabLst>
                <a:tab pos="520700" algn="l"/>
                <a:tab pos="521335" algn="l"/>
              </a:tabLst>
            </a:pPr>
            <a:endParaRPr lang="da-DK" sz="2400" dirty="0">
              <a:solidFill>
                <a:srgbClr val="FF0000"/>
              </a:solidFill>
            </a:endParaRPr>
          </a:p>
          <a:p>
            <a:pPr>
              <a:buClr>
                <a:srgbClr val="297A77"/>
              </a:buClr>
              <a:buSzPct val="105000"/>
              <a:tabLst>
                <a:tab pos="520700" algn="l"/>
                <a:tab pos="521335" algn="l"/>
              </a:tabLst>
            </a:pPr>
            <a:endParaRPr lang="da-DK" sz="2400" dirty="0">
              <a:solidFill>
                <a:srgbClr val="FF0000"/>
              </a:solidFill>
            </a:endParaRPr>
          </a:p>
          <a:p>
            <a:pPr>
              <a:buClr>
                <a:srgbClr val="297A77"/>
              </a:buClr>
              <a:buSzPct val="105000"/>
              <a:tabLst>
                <a:tab pos="520700" algn="l"/>
                <a:tab pos="521335" algn="l"/>
              </a:tabLst>
            </a:pPr>
            <a:endParaRPr lang="da-DK" sz="2400" dirty="0">
              <a:solidFill>
                <a:srgbClr val="FF0000"/>
              </a:solidFill>
              <a:cs typeface="Calibri"/>
            </a:endParaRPr>
          </a:p>
          <a:p>
            <a:pPr marR="313055">
              <a:buClr>
                <a:srgbClr val="297A77"/>
              </a:buClr>
              <a:buSzPct val="105000"/>
              <a:tabLst>
                <a:tab pos="520700" algn="l"/>
                <a:tab pos="521335" algn="l"/>
              </a:tabLst>
            </a:pPr>
            <a:endParaRPr lang="da-DK" sz="2400" dirty="0">
              <a:solidFill>
                <a:srgbClr val="FF0000"/>
              </a:solidFill>
            </a:endParaRPr>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algn="ctr">
              <a:lnSpc>
                <a:spcPct val="110000"/>
              </a:lnSpc>
              <a:buClr>
                <a:srgbClr val="297A77"/>
              </a:buClr>
              <a:buSzPct val="105000"/>
              <a:tabLst>
                <a:tab pos="520700" algn="l"/>
                <a:tab pos="521335" algn="l"/>
              </a:tabLst>
            </a:pPr>
            <a:endParaRPr lang="da-DK" dirty="0"/>
          </a:p>
          <a:p>
            <a:pPr>
              <a:lnSpc>
                <a:spcPct val="110000"/>
              </a:lnSpc>
              <a:buClr>
                <a:srgbClr val="297A77"/>
              </a:buClr>
              <a:buSzPct val="105000"/>
              <a:tabLst>
                <a:tab pos="520700" algn="l"/>
                <a:tab pos="521335" algn="l"/>
              </a:tabLst>
            </a:pPr>
            <a:endParaRPr lang="da-DK"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844644" y="2615852"/>
            <a:ext cx="1537103"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30</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1210633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Spørgsmål og dialog med Jobcenteret (25 min)</a:t>
            </a:r>
            <a:br>
              <a:rPr lang="da-DK" sz="3200" b="1" dirty="0">
                <a:solidFill>
                  <a:srgbClr val="297A77"/>
                </a:solidFill>
                <a:latin typeface="+mn-lt"/>
              </a:rPr>
            </a:br>
            <a:endParaRPr lang="da-DK" sz="2200" b="1" dirty="0">
              <a:solidFill>
                <a:srgbClr val="297A77"/>
              </a:solidFill>
              <a:latin typeface="+mn-lt"/>
            </a:endParaRP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844644" y="2615852"/>
            <a:ext cx="1537103"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31</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
        <p:nvSpPr>
          <p:cNvPr id="3" name="Pladsholder til indhold 4">
            <a:extLst>
              <a:ext uri="{FF2B5EF4-FFF2-40B4-BE49-F238E27FC236}">
                <a16:creationId xmlns:a16="http://schemas.microsoft.com/office/drawing/2014/main" id="{38EBCAC7-6803-337A-4E04-E63F32B92D3E}"/>
              </a:ext>
            </a:extLst>
          </p:cNvPr>
          <p:cNvSpPr>
            <a:spLocks noGrp="1"/>
          </p:cNvSpPr>
          <p:nvPr>
            <p:ph idx="1"/>
          </p:nvPr>
        </p:nvSpPr>
        <p:spPr>
          <a:xfrm>
            <a:off x="516371" y="1508288"/>
            <a:ext cx="9432602" cy="4679215"/>
          </a:xfrm>
        </p:spPr>
        <p:txBody>
          <a:bodyPr vert="horz" lIns="91440" tIns="45720" rIns="91440" bIns="45720" rtlCol="0" anchor="t">
            <a:noAutofit/>
          </a:bodyPr>
          <a:lstStyle/>
          <a:p>
            <a:pPr marL="0" indent="0">
              <a:lnSpc>
                <a:spcPct val="110000"/>
              </a:lnSpc>
              <a:buClr>
                <a:srgbClr val="297A77"/>
              </a:buClr>
              <a:buSzPct val="105000"/>
              <a:buNone/>
              <a:tabLst>
                <a:tab pos="520700" algn="l"/>
                <a:tab pos="521335" algn="l"/>
              </a:tabLst>
            </a:pPr>
            <a:endParaRPr lang="da-DK" dirty="0"/>
          </a:p>
          <a:p>
            <a:pPr>
              <a:lnSpc>
                <a:spcPct val="110000"/>
              </a:lnSpc>
              <a:buClr>
                <a:srgbClr val="297A77"/>
              </a:buClr>
              <a:buSzPct val="105000"/>
              <a:tabLst>
                <a:tab pos="520700" algn="l"/>
                <a:tab pos="521335" algn="l"/>
              </a:tabLst>
            </a:pPr>
            <a:r>
              <a:rPr lang="da-DK" sz="3200" dirty="0"/>
              <a:t>Tag udgangspunkt i de pointer, som I har noteret fra plenumdiskussionerne.</a:t>
            </a:r>
            <a:endParaRPr lang="da-DK" sz="2800" dirty="0"/>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Tree>
    <p:extLst>
      <p:ext uri="{BB962C8B-B14F-4D97-AF65-F5344CB8AC3E}">
        <p14:creationId xmlns:p14="http://schemas.microsoft.com/office/powerpoint/2010/main" val="509802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32</a:t>
            </a:fld>
            <a:endParaRPr lang="da-DK" altLang="en-US" dirty="0">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buNone/>
            </a:pPr>
            <a:endParaRPr lang="da-DK" sz="4400" b="1" dirty="0">
              <a:cs typeface="Calibri"/>
            </a:endParaRPr>
          </a:p>
          <a:p>
            <a:pPr marL="0" indent="0">
              <a:buNone/>
            </a:pPr>
            <a:endParaRPr lang="da-DK" sz="4300" b="1" dirty="0">
              <a:cs typeface="Calibri"/>
            </a:endParaRPr>
          </a:p>
          <a:p>
            <a:pPr marL="0" indent="0">
              <a:buNone/>
            </a:pPr>
            <a:endParaRPr lang="da-DK" sz="4300" b="1" dirty="0">
              <a:cs typeface="Calibri"/>
            </a:endParaRPr>
          </a:p>
          <a:p>
            <a:pPr marL="0" indent="0">
              <a:buNone/>
            </a:pPr>
            <a:endParaRPr lang="da-DK" sz="4300" b="1" dirty="0">
              <a:cs typeface="Calibri"/>
            </a:endParaRPr>
          </a:p>
          <a:p>
            <a:pPr marL="0" indent="0">
              <a:buNone/>
            </a:pPr>
            <a:endParaRPr lang="da-DK" sz="4300" b="1" dirty="0">
              <a:cs typeface="Calibri"/>
            </a:endParaRPr>
          </a:p>
          <a:p>
            <a:pPr marL="0" indent="0">
              <a:buNone/>
            </a:pPr>
            <a:r>
              <a:rPr lang="da-DK" sz="4300" b="1" dirty="0">
                <a:cs typeface="Calibri"/>
              </a:rPr>
              <a:t>Blok 3: Opsamling og opfølgning</a:t>
            </a:r>
          </a:p>
          <a:p>
            <a:pPr marL="0" indent="0">
              <a:buNone/>
            </a:pPr>
            <a:endParaRPr lang="da-DK" sz="2400" b="1" dirty="0">
              <a:solidFill>
                <a:schemeClr val="bg1"/>
              </a:solidFill>
              <a:cs typeface="Calibri"/>
            </a:endParaRPr>
          </a:p>
          <a:p>
            <a:pPr marL="0" indent="0">
              <a:buNone/>
            </a:pPr>
            <a:r>
              <a:rPr lang="da-DK" i="1" dirty="0">
                <a:solidFill>
                  <a:schemeClr val="bg1"/>
                </a:solidFill>
                <a:cs typeface="Calibri"/>
              </a:rPr>
              <a:t>Sæt jer sammen i egen praksis. Sololæger går sammen.</a:t>
            </a:r>
          </a:p>
          <a:p>
            <a:pPr marL="0" indent="0">
              <a:buNone/>
            </a:pPr>
            <a:endParaRPr lang="da-DK" i="1" dirty="0">
              <a:solidFill>
                <a:schemeClr val="bg1"/>
              </a:solidFill>
              <a:cs typeface="Calibri"/>
            </a:endParaRPr>
          </a:p>
          <a:p>
            <a:pPr marL="0" indent="0">
              <a:buNone/>
            </a:pPr>
            <a:r>
              <a:rPr lang="da-DK" sz="2400" b="1" dirty="0"/>
              <a:t>Samlet tid: 30 min. </a:t>
            </a:r>
          </a:p>
          <a:p>
            <a:pPr lvl="1"/>
            <a:r>
              <a:rPr lang="da-DK" dirty="0"/>
              <a:t>Snak i egen praksis: </a:t>
            </a:r>
            <a:r>
              <a:rPr lang="da-DK" i="1" dirty="0"/>
              <a:t>Hvad vil vi gøre hjemme i praksis? </a:t>
            </a:r>
            <a:r>
              <a:rPr lang="da-DK" dirty="0"/>
              <a:t>(15 min).</a:t>
            </a:r>
          </a:p>
          <a:p>
            <a:pPr lvl="1"/>
            <a:r>
              <a:rPr lang="da-DK" dirty="0"/>
              <a:t>Opsamling i plenum sammen med jobcenteret (15 min). </a:t>
            </a:r>
          </a:p>
          <a:p>
            <a:pPr lvl="1"/>
            <a:endParaRPr lang="da-DK" dirty="0"/>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4139879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Snak i egen praksis (15 min.)</a:t>
            </a:r>
            <a:br>
              <a:rPr lang="da-DK" sz="3200" b="1" dirty="0">
                <a:solidFill>
                  <a:srgbClr val="297A77"/>
                </a:solidFill>
                <a:latin typeface="+mn-lt"/>
              </a:rPr>
            </a:br>
            <a:r>
              <a:rPr lang="da-DK" sz="2200" b="1" dirty="0">
                <a:solidFill>
                  <a:srgbClr val="297A77"/>
                </a:solidFill>
                <a:latin typeface="+mn-lt"/>
              </a:rPr>
              <a:t>(Sololæger går sammen)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8288"/>
            <a:ext cx="9432602" cy="4679215"/>
          </a:xfrm>
        </p:spPr>
        <p:txBody>
          <a:bodyPr vert="horz" lIns="91440" tIns="45720" rIns="91440" bIns="45720" rtlCol="0" anchor="t">
            <a:noAutofit/>
          </a:bodyPr>
          <a:lstStyle/>
          <a:p>
            <a:pPr marL="0" indent="0">
              <a:lnSpc>
                <a:spcPct val="110000"/>
              </a:lnSpc>
              <a:buClr>
                <a:srgbClr val="297A77"/>
              </a:buClr>
              <a:buSzPct val="105000"/>
              <a:buNone/>
              <a:tabLst>
                <a:tab pos="520700" algn="l"/>
                <a:tab pos="521335" algn="l"/>
              </a:tabLst>
            </a:pPr>
            <a:endParaRPr lang="da-DK" dirty="0"/>
          </a:p>
          <a:p>
            <a:pPr>
              <a:lnSpc>
                <a:spcPct val="110000"/>
              </a:lnSpc>
              <a:buClr>
                <a:srgbClr val="297A77"/>
              </a:buClr>
              <a:buSzPct val="105000"/>
              <a:tabLst>
                <a:tab pos="520700" algn="l"/>
                <a:tab pos="521335" algn="l"/>
              </a:tabLst>
            </a:pPr>
            <a:r>
              <a:rPr lang="da-DK" sz="3200" dirty="0"/>
              <a:t>Hvad vil I gøre hjemme i egen praksis? Eksempelvis:</a:t>
            </a:r>
          </a:p>
          <a:p>
            <a:pPr lvl="1">
              <a:lnSpc>
                <a:spcPct val="110000"/>
              </a:lnSpc>
              <a:buClr>
                <a:srgbClr val="297A77"/>
              </a:buClr>
              <a:buSzPct val="105000"/>
              <a:tabLst>
                <a:tab pos="520700" algn="l"/>
                <a:tab pos="521335" algn="l"/>
              </a:tabLst>
            </a:pPr>
            <a:r>
              <a:rPr lang="da-DK" sz="2800" dirty="0"/>
              <a:t>Bliver bedre til….</a:t>
            </a:r>
          </a:p>
          <a:p>
            <a:pPr lvl="1">
              <a:lnSpc>
                <a:spcPct val="110000"/>
              </a:lnSpc>
              <a:buClr>
                <a:srgbClr val="297A77"/>
              </a:buClr>
              <a:buSzPct val="105000"/>
              <a:tabLst>
                <a:tab pos="520700" algn="l"/>
                <a:tab pos="521335" algn="l"/>
              </a:tabLst>
            </a:pPr>
            <a:r>
              <a:rPr lang="da-DK" sz="2800" dirty="0"/>
              <a:t>Bruger I skabelon til jeres attester ? </a:t>
            </a:r>
          </a:p>
          <a:p>
            <a:pPr marL="0" indent="0">
              <a:buNone/>
            </a:pPr>
            <a:r>
              <a:rPr lang="da-DK" dirty="0"/>
              <a:t>               </a:t>
            </a:r>
          </a:p>
          <a:p>
            <a:pPr marL="0" indent="0">
              <a:lnSpc>
                <a:spcPct val="100000"/>
              </a:lnSpc>
              <a:buNone/>
            </a:pPr>
            <a:endParaRPr lang="da-DK" b="1" dirty="0">
              <a:solidFill>
                <a:srgbClr val="297A77"/>
              </a:solidFill>
              <a:ea typeface="+mj-ea"/>
              <a:cs typeface="+mj-cs"/>
            </a:endParaRPr>
          </a:p>
          <a:p>
            <a:pPr marL="0" indent="0">
              <a:lnSpc>
                <a:spcPct val="100000"/>
              </a:lnSpc>
              <a:buNone/>
            </a:pPr>
            <a:r>
              <a:rPr lang="da-DK" b="1" dirty="0">
                <a:solidFill>
                  <a:srgbClr val="297A77"/>
                </a:solidFill>
                <a:ea typeface="+mj-ea"/>
                <a:cs typeface="+mj-cs"/>
              </a:rPr>
              <a:t>           </a:t>
            </a: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33</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831564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643114" cy="1325563"/>
          </a:xfrm>
        </p:spPr>
        <p:txBody>
          <a:bodyPr>
            <a:normAutofit/>
          </a:bodyPr>
          <a:lstStyle/>
          <a:p>
            <a:r>
              <a:rPr lang="da-DK" sz="3600" b="1" dirty="0">
                <a:solidFill>
                  <a:srgbClr val="297A77"/>
                </a:solidFill>
                <a:latin typeface="+mn-lt"/>
              </a:rPr>
              <a:t>Opsamling (15 min.)</a:t>
            </a:r>
            <a:br>
              <a:rPr lang="da-DK" sz="3200" b="1" dirty="0">
                <a:solidFill>
                  <a:srgbClr val="297A77"/>
                </a:solidFill>
                <a:latin typeface="+mn-lt"/>
              </a:rPr>
            </a:br>
            <a:endParaRPr lang="da-DK" sz="2200" b="1" dirty="0">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0" y="1508288"/>
            <a:ext cx="9500465" cy="4679215"/>
          </a:xfrm>
        </p:spPr>
        <p:txBody>
          <a:bodyPr vert="horz" lIns="91440" tIns="45720" rIns="91440" bIns="45720" rtlCol="0" anchor="t">
            <a:noAutofit/>
          </a:bodyPr>
          <a:lstStyle/>
          <a:p>
            <a:pPr marL="0" indent="0">
              <a:lnSpc>
                <a:spcPct val="110000"/>
              </a:lnSpc>
              <a:buClr>
                <a:srgbClr val="297A77"/>
              </a:buClr>
              <a:buSzPct val="105000"/>
              <a:buNone/>
              <a:tabLst>
                <a:tab pos="520700" algn="l"/>
                <a:tab pos="521335" algn="l"/>
              </a:tabLst>
            </a:pPr>
            <a:r>
              <a:rPr lang="da-DK" b="1" dirty="0">
                <a:solidFill>
                  <a:srgbClr val="297A77"/>
                </a:solidFill>
                <a:ea typeface="+mj-ea"/>
                <a:cs typeface="+mj-cs"/>
              </a:rPr>
              <a:t>Opsamling: Pluk fra praksis-gruppearbejde </a:t>
            </a:r>
            <a:endParaRPr lang="da-DK" dirty="0"/>
          </a:p>
          <a:p>
            <a:pPr>
              <a:lnSpc>
                <a:spcPct val="110000"/>
              </a:lnSpc>
              <a:buClr>
                <a:srgbClr val="297A77"/>
              </a:buClr>
              <a:buSzPct val="105000"/>
              <a:tabLst>
                <a:tab pos="520700" algn="l"/>
                <a:tab pos="521335" algn="l"/>
              </a:tabLst>
            </a:pPr>
            <a:r>
              <a:rPr lang="da-DK" sz="2400" dirty="0"/>
              <a:t>Hvad vil i gå hjem og gøre i jeres praksis?</a:t>
            </a:r>
          </a:p>
          <a:p>
            <a:pPr>
              <a:lnSpc>
                <a:spcPct val="110000"/>
              </a:lnSpc>
              <a:buClr>
                <a:srgbClr val="297A77"/>
              </a:buClr>
              <a:buSzPct val="105000"/>
              <a:tabLst>
                <a:tab pos="520700" algn="l"/>
                <a:tab pos="521335" algn="l"/>
              </a:tabLst>
            </a:pPr>
            <a:r>
              <a:rPr lang="da-DK" sz="2400" dirty="0"/>
              <a:t>Hvad synes jobcenteret?</a:t>
            </a:r>
          </a:p>
          <a:p>
            <a:pPr>
              <a:lnSpc>
                <a:spcPct val="110000"/>
              </a:lnSpc>
              <a:buClr>
                <a:srgbClr val="297A77"/>
              </a:buClr>
              <a:buSzPct val="105000"/>
              <a:tabLst>
                <a:tab pos="520700" algn="l"/>
                <a:tab pos="521335" algn="l"/>
              </a:tabLst>
            </a:pPr>
            <a:endParaRPr lang="da-DK" sz="2400" dirty="0"/>
          </a:p>
          <a:p>
            <a:pPr marL="0" indent="0">
              <a:lnSpc>
                <a:spcPct val="110000"/>
              </a:lnSpc>
              <a:buClr>
                <a:srgbClr val="297A77"/>
              </a:buClr>
              <a:buSzPct val="105000"/>
              <a:buNone/>
              <a:tabLst>
                <a:tab pos="520700" algn="l"/>
                <a:tab pos="521335" algn="l"/>
              </a:tabLst>
            </a:pPr>
            <a:r>
              <a:rPr lang="da-DK" b="1" dirty="0">
                <a:solidFill>
                  <a:srgbClr val="297A77"/>
                </a:solidFill>
                <a:ea typeface="+mj-ea"/>
                <a:cs typeface="+mj-cs"/>
              </a:rPr>
              <a:t>Opfølgning: Hvordan skal vi følge op på fra dagens møde?</a:t>
            </a:r>
            <a:endParaRPr lang="da-DK" dirty="0"/>
          </a:p>
          <a:p>
            <a:pPr>
              <a:lnSpc>
                <a:spcPct val="110000"/>
              </a:lnSpc>
              <a:buClr>
                <a:srgbClr val="297A77"/>
              </a:buClr>
              <a:buSzPct val="105000"/>
              <a:tabLst>
                <a:tab pos="520700" algn="l"/>
                <a:tab pos="521335" algn="l"/>
              </a:tabLst>
            </a:pPr>
            <a:r>
              <a:rPr lang="da-DK" sz="2400" dirty="0"/>
              <a:t>Hvad aftaler vi konkret at gøre efter mødet? I praksis? På jobcenteret?</a:t>
            </a:r>
          </a:p>
          <a:p>
            <a:pPr>
              <a:lnSpc>
                <a:spcPct val="110000"/>
              </a:lnSpc>
              <a:buClr>
                <a:srgbClr val="297A77"/>
              </a:buClr>
              <a:buSzPct val="105000"/>
              <a:tabLst>
                <a:tab pos="520700" algn="l"/>
                <a:tab pos="521335" algn="l"/>
              </a:tabLst>
            </a:pPr>
            <a:r>
              <a:rPr lang="da-DK" sz="2400" dirty="0"/>
              <a:t>Skal vi mødes igen? Arbejdes videre f.eks. i KLU? Hvem er kontaktperson?</a:t>
            </a:r>
          </a:p>
          <a:p>
            <a:pPr marL="0" indent="0">
              <a:lnSpc>
                <a:spcPct val="100000"/>
              </a:lnSpc>
              <a:buNone/>
            </a:pPr>
            <a:endParaRPr lang="da-DK" b="1" dirty="0">
              <a:solidFill>
                <a:srgbClr val="297A77"/>
              </a:solidFill>
              <a:ea typeface="+mj-ea"/>
              <a:cs typeface="+mj-cs"/>
            </a:endParaRPr>
          </a:p>
          <a:p>
            <a:pPr marL="0" indent="0">
              <a:lnSpc>
                <a:spcPct val="100000"/>
              </a:lnSpc>
              <a:buNone/>
            </a:pPr>
            <a:endParaRPr lang="da-DK" b="1" dirty="0">
              <a:solidFill>
                <a:srgbClr val="297A77"/>
              </a:solidFill>
              <a:ea typeface="+mj-ea"/>
              <a:cs typeface="+mj-cs"/>
            </a:endParaRP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3" name="Grafik 4">
            <a:extLst>
              <a:ext uri="{FF2B5EF4-FFF2-40B4-BE49-F238E27FC236}">
                <a16:creationId xmlns:a16="http://schemas.microsoft.com/office/drawing/2014/main" id="{A3B339D2-42D0-ECA9-A3BD-9C16BFCC4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3856" y="2826818"/>
            <a:ext cx="1505454" cy="1204363"/>
          </a:xfrm>
          <a:prstGeom prst="rect">
            <a:avLst/>
          </a:prstGeom>
        </p:spPr>
      </p:pic>
      <p:grpSp>
        <p:nvGrpSpPr>
          <p:cNvPr id="4" name="Gruppe 3">
            <a:extLst>
              <a:ext uri="{FF2B5EF4-FFF2-40B4-BE49-F238E27FC236}">
                <a16:creationId xmlns:a16="http://schemas.microsoft.com/office/drawing/2014/main" id="{A621C9AB-542E-BF4E-EEA7-0AD1969C3358}"/>
              </a:ext>
            </a:extLst>
          </p:cNvPr>
          <p:cNvGrpSpPr/>
          <p:nvPr/>
        </p:nvGrpSpPr>
        <p:grpSpPr>
          <a:xfrm>
            <a:off x="7113133" y="5843417"/>
            <a:ext cx="5903487" cy="981739"/>
            <a:chOff x="740775" y="5184942"/>
            <a:chExt cx="6735435" cy="1041248"/>
          </a:xfrm>
        </p:grpSpPr>
        <p:sp>
          <p:nvSpPr>
            <p:cNvPr id="6" name="Tekstfelt 20">
              <a:extLst>
                <a:ext uri="{FF2B5EF4-FFF2-40B4-BE49-F238E27FC236}">
                  <a16:creationId xmlns:a16="http://schemas.microsoft.com/office/drawing/2014/main" id="{FE8386F6-35C7-5A9D-7994-97ADBB7172FE}"/>
                </a:ext>
              </a:extLst>
            </p:cNvPr>
            <p:cNvSpPr txBox="1"/>
            <p:nvPr/>
          </p:nvSpPr>
          <p:spPr>
            <a:xfrm>
              <a:off x="1671643" y="5425971"/>
              <a:ext cx="5804567" cy="8002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2800" b="1">
                  <a:solidFill>
                    <a:srgbClr val="297A77"/>
                  </a:solidFill>
                  <a:ea typeface="+mj-ea"/>
                  <a:cs typeface="+mj-cs"/>
                </a:rPr>
                <a:t>Notér aftaler</a:t>
              </a:r>
              <a:endParaRPr lang="da-DK" sz="2800" b="1">
                <a:solidFill>
                  <a:srgbClr val="297A77"/>
                </a:solidFill>
                <a:ea typeface="+mj-ea"/>
                <a:cs typeface="Calibri"/>
              </a:endParaRPr>
            </a:p>
            <a:p>
              <a:endParaRPr lang="da-DK"/>
            </a:p>
          </p:txBody>
        </p:sp>
        <p:sp>
          <p:nvSpPr>
            <p:cNvPr id="7" name="Ellipse 6">
              <a:extLst>
                <a:ext uri="{FF2B5EF4-FFF2-40B4-BE49-F238E27FC236}">
                  <a16:creationId xmlns:a16="http://schemas.microsoft.com/office/drawing/2014/main" id="{8112FBF5-75CF-54AB-7265-2F164169D624}"/>
                </a:ext>
              </a:extLst>
            </p:cNvPr>
            <p:cNvSpPr/>
            <p:nvPr/>
          </p:nvSpPr>
          <p:spPr>
            <a:xfrm>
              <a:off x="740775" y="5184942"/>
              <a:ext cx="869995" cy="869995"/>
            </a:xfrm>
            <a:prstGeom prst="ellipse">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da-DK"/>
            </a:p>
          </p:txBody>
        </p:sp>
        <p:pic>
          <p:nvPicPr>
            <p:cNvPr id="9" name="Billede 8" descr="Et billede, der indeholder papirclips&#10;&#10;Automatisk genereret beskrivelse">
              <a:extLst>
                <a:ext uri="{FF2B5EF4-FFF2-40B4-BE49-F238E27FC236}">
                  <a16:creationId xmlns:a16="http://schemas.microsoft.com/office/drawing/2014/main" id="{1DD7D6FD-506B-C646-7953-41550C5AE372}"/>
                </a:ext>
              </a:extLst>
            </p:cNvPr>
            <p:cNvPicPr>
              <a:picLocks noChangeAspect="1"/>
            </p:cNvPicPr>
            <p:nvPr/>
          </p:nvPicPr>
          <p:blipFill>
            <a:blip r:embed="rId5"/>
            <a:stretch>
              <a:fillRect/>
            </a:stretch>
          </p:blipFill>
          <p:spPr>
            <a:xfrm>
              <a:off x="960887" y="5405054"/>
              <a:ext cx="429769" cy="429769"/>
            </a:xfrm>
            <a:prstGeom prst="rect">
              <a:avLst/>
            </a:prstGeom>
          </p:spPr>
        </p:pic>
      </p:grpSp>
    </p:spTree>
    <p:extLst>
      <p:ext uri="{BB962C8B-B14F-4D97-AF65-F5344CB8AC3E}">
        <p14:creationId xmlns:p14="http://schemas.microsoft.com/office/powerpoint/2010/main" val="176506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689764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BESØGET</a:t>
            </a:r>
          </a:p>
          <a:p>
            <a:pPr algn="ctr"/>
            <a:r>
              <a:rPr lang="da-DK" b="1">
                <a:solidFill>
                  <a:schemeClr val="bg1"/>
                </a:solidFill>
                <a:latin typeface="+mn-lt"/>
                <a:cs typeface="Calibri"/>
              </a:rPr>
              <a:t>OG TAK FOR I DAG</a:t>
            </a:r>
          </a:p>
        </p:txBody>
      </p:sp>
    </p:spTree>
    <p:extLst>
      <p:ext uri="{BB962C8B-B14F-4D97-AF65-F5344CB8AC3E}">
        <p14:creationId xmlns:p14="http://schemas.microsoft.com/office/powerpoint/2010/main" val="208607582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0"/>
            <a:ext cx="12257603" cy="6764055"/>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3104441" y="-200873"/>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Referencer og kilder</a:t>
            </a:r>
          </a:p>
        </p:txBody>
      </p:sp>
      <p:sp>
        <p:nvSpPr>
          <p:cNvPr id="4" name="Rektangel 3">
            <a:extLst>
              <a:ext uri="{FF2B5EF4-FFF2-40B4-BE49-F238E27FC236}">
                <a16:creationId xmlns:a16="http://schemas.microsoft.com/office/drawing/2014/main" id="{91E7CAF6-0083-D829-5EF9-57EE201FACF6}"/>
              </a:ext>
            </a:extLst>
          </p:cNvPr>
          <p:cNvSpPr/>
          <p:nvPr/>
        </p:nvSpPr>
        <p:spPr>
          <a:xfrm>
            <a:off x="702453" y="914400"/>
            <a:ext cx="10918300" cy="5752848"/>
          </a:xfrm>
          <a:prstGeom prst="rect">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DDDA5425-C331-88B8-5F63-622D6D2D1362}"/>
              </a:ext>
            </a:extLst>
          </p:cNvPr>
          <p:cNvSpPr txBox="1"/>
          <p:nvPr/>
        </p:nvSpPr>
        <p:spPr>
          <a:xfrm>
            <a:off x="895350" y="1124690"/>
            <a:ext cx="10003899" cy="3139321"/>
          </a:xfrm>
          <a:prstGeom prst="rect">
            <a:avLst/>
          </a:prstGeom>
          <a:noFill/>
        </p:spPr>
        <p:txBody>
          <a:bodyPr wrap="square" rtlCol="0">
            <a:spAutoFit/>
          </a:bodyPr>
          <a:lstStyle/>
          <a:p>
            <a:pPr marL="342900" indent="-342900">
              <a:buFont typeface="+mj-lt"/>
              <a:buAutoNum type="arabicPeriod"/>
            </a:pPr>
            <a:endParaRPr lang="en-US" sz="1800" b="0" i="0" dirty="0">
              <a:solidFill>
                <a:srgbClr val="000000"/>
              </a:solidFill>
              <a:effectLst/>
              <a:latin typeface="ArialMT"/>
            </a:endParaRPr>
          </a:p>
          <a:p>
            <a:pPr marL="342900" indent="-342900">
              <a:buFont typeface="+mj-lt"/>
              <a:buAutoNum type="arabicPeriod"/>
            </a:pPr>
            <a:r>
              <a:rPr lang="da-DK" dirty="0">
                <a:solidFill>
                  <a:srgbClr val="000000"/>
                </a:solidFill>
                <a:latin typeface="ArialMT"/>
              </a:rPr>
              <a:t>Sundhedsstyrelsens Attestbekendtgørelse. (2011, BEK nr. 908 af 18/08/2011). </a:t>
            </a:r>
            <a:r>
              <a:rPr lang="da-DK" i="1" dirty="0">
                <a:solidFill>
                  <a:srgbClr val="000000"/>
                </a:solidFill>
                <a:latin typeface="ArialMT"/>
              </a:rPr>
              <a:t>Bekendtgørelse</a:t>
            </a:r>
            <a:r>
              <a:rPr lang="en-US" i="1" dirty="0">
                <a:solidFill>
                  <a:srgbClr val="000000"/>
                </a:solidFill>
                <a:latin typeface="ArialMT"/>
              </a:rPr>
              <a:t> </a:t>
            </a:r>
            <a:r>
              <a:rPr lang="da-DK" i="1" dirty="0">
                <a:solidFill>
                  <a:srgbClr val="000000"/>
                </a:solidFill>
                <a:latin typeface="ArialMT"/>
              </a:rPr>
              <a:t>om afgivelse af erklæringer m.v.</a:t>
            </a:r>
            <a:r>
              <a:rPr lang="da-DK" dirty="0">
                <a:solidFill>
                  <a:srgbClr val="000000"/>
                </a:solidFill>
                <a:latin typeface="ArialMT"/>
              </a:rPr>
              <a:t> Indenrigs- og Sundhedsministeriet. </a:t>
            </a:r>
            <a:r>
              <a:rPr lang="da-DK" dirty="0">
                <a:solidFill>
                  <a:srgbClr val="000000"/>
                </a:solidFill>
                <a:latin typeface="ArialMT"/>
                <a:hlinkClick r:id="rId4"/>
              </a:rPr>
              <a:t>https://www.retsinformation.dk/eli/lta/2011/908</a:t>
            </a:r>
            <a:endParaRPr lang="da-DK" dirty="0">
              <a:solidFill>
                <a:srgbClr val="000000"/>
              </a:solidFill>
              <a:latin typeface="ArialMT"/>
            </a:endParaRPr>
          </a:p>
          <a:p>
            <a:pPr marL="342900" indent="-342900">
              <a:buFont typeface="+mj-lt"/>
              <a:buAutoNum type="arabicPeriod"/>
            </a:pPr>
            <a:endParaRPr lang="da-DK" sz="1800" b="0" i="0" dirty="0">
              <a:solidFill>
                <a:srgbClr val="000000"/>
              </a:solidFill>
              <a:effectLst/>
              <a:latin typeface="ArialMT"/>
            </a:endParaRPr>
          </a:p>
          <a:p>
            <a:pPr marL="342900" indent="-342900">
              <a:buFont typeface="+mj-lt"/>
              <a:buAutoNum type="arabicPeriod"/>
            </a:pPr>
            <a:r>
              <a:rPr lang="da-DK" sz="1800" b="0" i="0" dirty="0">
                <a:solidFill>
                  <a:srgbClr val="000000"/>
                </a:solidFill>
                <a:effectLst/>
                <a:latin typeface="ArialMT"/>
              </a:rPr>
              <a:t>Autorisationsloven. (</a:t>
            </a:r>
            <a:r>
              <a:rPr lang="da-DK" dirty="0">
                <a:solidFill>
                  <a:srgbClr val="000000"/>
                </a:solidFill>
                <a:latin typeface="ArialMT"/>
              </a:rPr>
              <a:t>2016, LBK nr. 1356 af 23/10/2016). </a:t>
            </a:r>
            <a:r>
              <a:rPr lang="da-DK" i="1" dirty="0">
                <a:solidFill>
                  <a:srgbClr val="000000"/>
                </a:solidFill>
                <a:latin typeface="ArialMT"/>
              </a:rPr>
              <a:t>Bekendtgørelse af lov om autorisation af sundhedspersoner og om sundhedsfaglig virksomhed. </a:t>
            </a:r>
            <a:r>
              <a:rPr lang="da-DK" dirty="0">
                <a:solidFill>
                  <a:srgbClr val="000000"/>
                </a:solidFill>
                <a:latin typeface="ArialMT"/>
              </a:rPr>
              <a:t>Indenrigs- og Sundhedsministeriet. </a:t>
            </a:r>
            <a:r>
              <a:rPr lang="da-DK" dirty="0">
                <a:solidFill>
                  <a:srgbClr val="000000"/>
                </a:solidFill>
                <a:latin typeface="ArialMT"/>
                <a:hlinkClick r:id="rId5"/>
              </a:rPr>
              <a:t>https://www.retsinformation.dk/eli/lta/2016/1356</a:t>
            </a:r>
            <a:endParaRPr lang="da-DK" dirty="0">
              <a:solidFill>
                <a:srgbClr val="000000"/>
              </a:solidFill>
              <a:latin typeface="ArialMT"/>
            </a:endParaRPr>
          </a:p>
          <a:p>
            <a:br>
              <a:rPr lang="en-US" dirty="0"/>
            </a:br>
            <a:br>
              <a:rPr lang="da-DK" dirty="0"/>
            </a:br>
            <a:endParaRPr lang="da-DK" dirty="0"/>
          </a:p>
        </p:txBody>
      </p:sp>
    </p:spTree>
    <p:extLst>
      <p:ext uri="{BB962C8B-B14F-4D97-AF65-F5344CB8AC3E}">
        <p14:creationId xmlns:p14="http://schemas.microsoft.com/office/powerpoint/2010/main" val="144710466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39282" y="104819"/>
            <a:ext cx="11234159" cy="902162"/>
          </a:xfrm>
        </p:spPr>
        <p:txBody>
          <a:bodyPr>
            <a:normAutofit/>
          </a:bodyPr>
          <a:lstStyle/>
          <a:p>
            <a:r>
              <a:rPr lang="da-DK" b="1">
                <a:solidFill>
                  <a:srgbClr val="297A77"/>
                </a:solidFill>
                <a:latin typeface="+mn-lt"/>
              </a:rPr>
              <a:t>Program for dagens møde </a:t>
            </a:r>
            <a:r>
              <a:rPr lang="da-DK" sz="2000" b="1">
                <a:solidFill>
                  <a:srgbClr val="297A77"/>
                </a:solidFill>
                <a:latin typeface="+mn-lt"/>
              </a:rPr>
              <a:t>(2,5 times varighed</a:t>
            </a:r>
            <a:r>
              <a:rPr lang="da-DK" sz="2000" b="1">
                <a:solidFill>
                  <a:srgbClr val="297A77"/>
                </a:solidFill>
                <a:latin typeface="+mn-lt"/>
                <a:sym typeface="Wingdings" panose="05000000000000000000" pitchFamily="2" charset="2"/>
              </a:rPr>
              <a:t>)</a:t>
            </a:r>
            <a:endParaRPr lang="da-DK" sz="2000" b="1">
              <a:solidFill>
                <a:srgbClr val="297A77"/>
              </a:solidFill>
              <a:latin typeface="+mn-l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graphicFrame>
        <p:nvGraphicFramePr>
          <p:cNvPr id="4" name="Tabel 3">
            <a:extLst>
              <a:ext uri="{FF2B5EF4-FFF2-40B4-BE49-F238E27FC236}">
                <a16:creationId xmlns:a16="http://schemas.microsoft.com/office/drawing/2014/main" id="{BD7F323C-3061-A5CC-8013-B9DB7C09BA22}"/>
              </a:ext>
            </a:extLst>
          </p:cNvPr>
          <p:cNvGraphicFramePr>
            <a:graphicFrameLocks noGrp="1"/>
          </p:cNvGraphicFramePr>
          <p:nvPr>
            <p:extLst>
              <p:ext uri="{D42A27DB-BD31-4B8C-83A1-F6EECF244321}">
                <p14:modId xmlns:p14="http://schemas.microsoft.com/office/powerpoint/2010/main" val="1567053708"/>
              </p:ext>
            </p:extLst>
          </p:nvPr>
        </p:nvGraphicFramePr>
        <p:xfrm>
          <a:off x="515918" y="955849"/>
          <a:ext cx="8834406" cy="5296790"/>
        </p:xfrm>
        <a:graphic>
          <a:graphicData uri="http://schemas.openxmlformats.org/drawingml/2006/table">
            <a:tbl>
              <a:tblPr firstRow="1" bandRow="1">
                <a:effectLst>
                  <a:outerShdw blurRad="50800" algn="ctr" rotWithShape="0">
                    <a:schemeClr val="bg1"/>
                  </a:outerShdw>
                </a:effectLst>
                <a:tableStyleId>{5C22544A-7EE6-4342-B048-85BDC9FD1C3A}</a:tableStyleId>
              </a:tblPr>
              <a:tblGrid>
                <a:gridCol w="1497978">
                  <a:extLst>
                    <a:ext uri="{9D8B030D-6E8A-4147-A177-3AD203B41FA5}">
                      <a16:colId xmlns:a16="http://schemas.microsoft.com/office/drawing/2014/main" val="1005526932"/>
                    </a:ext>
                  </a:extLst>
                </a:gridCol>
                <a:gridCol w="7336428">
                  <a:extLst>
                    <a:ext uri="{9D8B030D-6E8A-4147-A177-3AD203B41FA5}">
                      <a16:colId xmlns:a16="http://schemas.microsoft.com/office/drawing/2014/main" val="136780589"/>
                    </a:ext>
                  </a:extLst>
                </a:gridCol>
              </a:tblGrid>
              <a:tr h="731041">
                <a:tc>
                  <a:txBody>
                    <a:bodyPr/>
                    <a:lstStyle/>
                    <a:p>
                      <a:endParaRPr lang="da-DK">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ln>
                            <a:noFill/>
                          </a:ln>
                          <a:solidFill>
                            <a:schemeClr val="bg1">
                              <a:lumMod val="50000"/>
                            </a:schemeClr>
                          </a:solidFill>
                          <a:effectLst/>
                          <a:latin typeface="+mn-lt"/>
                          <a:ea typeface="+mn-ea"/>
                          <a:cs typeface="+mn-cs"/>
                        </a:rPr>
                        <a:t>OPFØLGNING FRA SIDSTE MØDE</a:t>
                      </a:r>
                    </a:p>
                    <a:p>
                      <a:r>
                        <a:rPr lang="da-DK" sz="1600" b="0" kern="1200" dirty="0">
                          <a:solidFill>
                            <a:schemeClr val="bg1">
                              <a:lumMod val="50000"/>
                            </a:schemeClr>
                          </a:solidFill>
                          <a:effectLst/>
                          <a:latin typeface="+mn-lt"/>
                          <a:ea typeface="+mn-ea"/>
                          <a:cs typeface="+mn-cs"/>
                        </a:rPr>
                        <a:t>Er der sket forandringer i forhold til det, som klyngen har besluttet sig for at følge op på?</a:t>
                      </a:r>
                      <a:endParaRPr lang="da-DK" sz="1600" b="0" dirty="0">
                        <a:ln>
                          <a:noFill/>
                        </a:ln>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195466"/>
                  </a:ext>
                </a:extLst>
              </a:tr>
              <a:tr h="380191">
                <a:tc>
                  <a:txBody>
                    <a:bodyPr/>
                    <a:lstStyle/>
                    <a:p>
                      <a:pPr algn="ctr">
                        <a:lnSpc>
                          <a:spcPct val="100000"/>
                        </a:lnSpc>
                      </a:pPr>
                      <a:r>
                        <a:rPr lang="da-DK" sz="1600" b="1" dirty="0">
                          <a:ln>
                            <a:noFill/>
                          </a:ln>
                          <a:solidFill>
                            <a:srgbClr val="297A77"/>
                          </a:solidFill>
                        </a:rPr>
                        <a:t>5 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INTRODUKTION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9012320"/>
                  </a:ext>
                </a:extLst>
              </a:tr>
              <a:tr h="13414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1" dirty="0">
                          <a:ln>
                            <a:noFill/>
                          </a:ln>
                          <a:solidFill>
                            <a:srgbClr val="297A77"/>
                          </a:solidFill>
                        </a:rPr>
                        <a:t>50 min.</a:t>
                      </a:r>
                    </a:p>
                    <a:p>
                      <a:endParaRPr lang="da-DK" dirty="0">
                        <a:ln>
                          <a:noFill/>
                        </a:l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600" b="1" kern="1200" dirty="0">
                          <a:solidFill>
                            <a:srgbClr val="297A77"/>
                          </a:solidFill>
                          <a:effectLst/>
                          <a:latin typeface="+mn-lt"/>
                          <a:ea typeface="+mn-ea"/>
                          <a:cs typeface="+mn-cs"/>
                        </a:rPr>
                        <a:t>BLOK 1: ATTESTARBEJDET I KLYNGEN OG BASAL VIDEN OM ATTESTER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tx1"/>
                          </a:solidFill>
                          <a:effectLst/>
                          <a:latin typeface="Calibri" panose="020F0502020204030204" pitchFamily="34" charset="0"/>
                          <a:ea typeface="+mn-ea"/>
                          <a:cs typeface="Times New Roman" panose="02020603050405020304" pitchFamily="18" charset="0"/>
                        </a:rPr>
                        <a:t>Gennemgang af resultater fra spørgeskemaundersøgelsen (spg 1-3)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tx1"/>
                          </a:solidFill>
                          <a:effectLst/>
                          <a:latin typeface="Calibri" panose="020F0502020204030204" pitchFamily="34" charset="0"/>
                          <a:ea typeface="+mn-ea"/>
                          <a:cs typeface="Times New Roman" panose="02020603050405020304" pitchFamily="18" charset="0"/>
                        </a:rPr>
                        <a:t>Datatræk: Antal attester i 2022 fordelt på ydernummer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Video: ”Basal viden om attester og Attestrejsen”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Sidemandssamtale + Fælles drøftelse i plenum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Video: ”Opsamling og gode råd til attestarbejdet”</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9943425"/>
                  </a:ext>
                </a:extLst>
              </a:tr>
              <a:tr h="4055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1600" b="1" dirty="0">
                          <a:ln>
                            <a:noFill/>
                          </a:ln>
                          <a:solidFill>
                            <a:srgbClr val="297A77"/>
                          </a:solidFill>
                        </a:rPr>
                        <a:t>15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PAUSE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061858"/>
                  </a:ext>
                </a:extLst>
              </a:tr>
              <a:tr h="443963">
                <a:tc>
                  <a:txBody>
                    <a:bodyPr/>
                    <a:lstStyle/>
                    <a:p>
                      <a:pPr algn="ctr">
                        <a:lnSpc>
                          <a:spcPct val="100000"/>
                        </a:lnSpc>
                      </a:pPr>
                      <a:r>
                        <a:rPr lang="da-DK" sz="1600" b="1" dirty="0">
                          <a:ln>
                            <a:noFill/>
                          </a:ln>
                          <a:solidFill>
                            <a:srgbClr val="297A77"/>
                          </a:solidFill>
                        </a:rPr>
                        <a:t>50 min.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BLOK 2: SAMARBEJDET MED JOBCENTERET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tx1"/>
                          </a:solidFill>
                          <a:effectLst/>
                          <a:latin typeface="Calibri" panose="020F0502020204030204" pitchFamily="34" charset="0"/>
                          <a:ea typeface="+mn-ea"/>
                          <a:cs typeface="Times New Roman" panose="02020603050405020304" pitchFamily="18" charset="0"/>
                        </a:rPr>
                        <a:t>Gennemgang af resultater fra spørgeskemaundersøgelsen (spg 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Oplæg fra jobcenteret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Spørgsmål og dialog med jobcenteret i plenum</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6406188"/>
                  </a:ext>
                </a:extLst>
              </a:tr>
              <a:tr h="947646">
                <a:tc>
                  <a:txBody>
                    <a:bodyPr/>
                    <a:lstStyle/>
                    <a:p>
                      <a:pPr algn="ctr">
                        <a:lnSpc>
                          <a:spcPct val="100000"/>
                        </a:lnSpc>
                      </a:pPr>
                      <a:r>
                        <a:rPr lang="da-DK" sz="1600" b="1" kern="1200" dirty="0">
                          <a:solidFill>
                            <a:srgbClr val="297A77"/>
                          </a:solidFill>
                          <a:effectLst/>
                          <a:latin typeface="+mn-lt"/>
                          <a:ea typeface="+mn-ea"/>
                          <a:cs typeface="+mn-cs"/>
                        </a:rPr>
                        <a:t>30 min. </a:t>
                      </a:r>
                      <a:endParaRPr lang="da-DK" sz="1600" b="1" dirty="0">
                        <a:ln>
                          <a:noFill/>
                        </a:ln>
                        <a:solidFill>
                          <a:srgbClr val="297A77"/>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a-DK" sz="1600" b="1" kern="1200" dirty="0">
                          <a:solidFill>
                            <a:srgbClr val="297A77"/>
                          </a:solidFill>
                          <a:effectLst/>
                          <a:latin typeface="+mn-lt"/>
                          <a:ea typeface="+mn-ea"/>
                          <a:cs typeface="+mn-cs"/>
                        </a:rPr>
                        <a:t>BLOK 3: OPSAMLING OG OPFØLGNING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Samtale i egen praksis - Hvad kan vi gøre anderledes i klinikken?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600" kern="1200" dirty="0">
                          <a:solidFill>
                            <a:schemeClr val="dk1"/>
                          </a:solidFill>
                          <a:effectLst/>
                          <a:latin typeface="Calibri" panose="020F0502020204030204" pitchFamily="34" charset="0"/>
                          <a:ea typeface="+mn-ea"/>
                          <a:cs typeface="Times New Roman" panose="02020603050405020304" pitchFamily="18" charset="0"/>
                        </a:rPr>
                        <a:t>Dialog med jobcenteret – Hvad kan jobcenteret gøre anderledes?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600" kern="1200" dirty="0">
                        <a:solidFill>
                          <a:schemeClr val="dk1"/>
                        </a:solidFill>
                        <a:effectLst/>
                        <a:latin typeface="Calibri" panose="020F0502020204030204" pitchFamily="34"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868165"/>
                  </a:ext>
                </a:extLst>
              </a:tr>
            </a:tbl>
          </a:graphicData>
        </a:graphic>
      </p:graphicFrame>
    </p:spTree>
    <p:extLst>
      <p:ext uri="{BB962C8B-B14F-4D97-AF65-F5344CB8AC3E}">
        <p14:creationId xmlns:p14="http://schemas.microsoft.com/office/powerpoint/2010/main" val="363688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2026" y="298268"/>
            <a:ext cx="10633364" cy="1325563"/>
          </a:xfrm>
        </p:spPr>
        <p:txBody>
          <a:bodyPr>
            <a:normAutofit/>
          </a:bodyPr>
          <a:lstStyle/>
          <a:p>
            <a:r>
              <a:rPr lang="da-DK" sz="4000"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5582370" cy="5023998"/>
          </a:xfrm>
        </p:spPr>
        <p:txBody>
          <a:bodyPr>
            <a:normAutofit fontScale="85000" lnSpcReduction="20000"/>
          </a:bodyPr>
          <a:lstStyle/>
          <a:p>
            <a:pPr marL="0" indent="0">
              <a:buNone/>
            </a:pPr>
            <a:r>
              <a:rPr lang="da-DK" sz="2800" b="1" dirty="0">
                <a:cs typeface="Calibri"/>
              </a:rPr>
              <a:t>Du har inden mødet:</a:t>
            </a:r>
          </a:p>
          <a:p>
            <a:r>
              <a:rPr lang="da-DK" sz="2400" dirty="0">
                <a:cs typeface="Calibri"/>
              </a:rPr>
              <a:t>Besvaret et spørgeskema om emnet og modtaget dine egne resultater</a:t>
            </a:r>
          </a:p>
          <a:p>
            <a:pPr marL="0" indent="0">
              <a:buNone/>
            </a:pPr>
            <a:endParaRPr lang="da-DK" sz="2400" b="1" dirty="0">
              <a:cs typeface="Calibri"/>
            </a:endParaRPr>
          </a:p>
          <a:p>
            <a:pPr marL="0" indent="0">
              <a:buNone/>
            </a:pPr>
            <a:r>
              <a:rPr lang="da-DK" b="1" dirty="0">
                <a:cs typeface="Calibri"/>
              </a:rPr>
              <a:t>På mødet i dag udleveres:</a:t>
            </a:r>
          </a:p>
          <a:p>
            <a:pPr>
              <a:buClr>
                <a:srgbClr val="297A77"/>
              </a:buClr>
              <a:buFont typeface="Arial" panose="020B0604020202020204" pitchFamily="34" charset="0"/>
              <a:buChar char="•"/>
            </a:pPr>
            <a:r>
              <a:rPr lang="da-DK" sz="2400" dirty="0">
                <a:cs typeface="Calibri"/>
              </a:rPr>
              <a:t>De samlede resultater af datatræk og spørgeskemaundersøgelsen for klyngen</a:t>
            </a:r>
          </a:p>
          <a:p>
            <a:pPr>
              <a:buClr>
                <a:srgbClr val="297A77"/>
              </a:buClr>
              <a:buFont typeface="Arial" panose="020B0604020202020204" pitchFamily="34" charset="0"/>
              <a:buChar char="•"/>
            </a:pPr>
            <a:r>
              <a:rPr lang="da-DK" sz="2400" dirty="0">
                <a:cs typeface="Calibri"/>
              </a:rPr>
              <a:t>Praksisark med nyttige oplysninger til din praksis</a:t>
            </a:r>
          </a:p>
          <a:p>
            <a:pPr>
              <a:buClr>
                <a:srgbClr val="297A77"/>
              </a:buClr>
              <a:buFont typeface="Arial" panose="020B0604020202020204" pitchFamily="34" charset="0"/>
              <a:buChar char="•"/>
            </a:pPr>
            <a:endParaRPr lang="da-DK" sz="2400" dirty="0">
              <a:cs typeface="Calibri"/>
            </a:endParaRPr>
          </a:p>
          <a:p>
            <a:pPr marL="0" indent="0">
              <a:buClr>
                <a:srgbClr val="297A77"/>
              </a:buClr>
              <a:buNone/>
            </a:pPr>
            <a:r>
              <a:rPr lang="da-DK" b="1" dirty="0">
                <a:cs typeface="Calibri"/>
              </a:rPr>
              <a:t>Til slut på mødet skal vi:  </a:t>
            </a:r>
          </a:p>
          <a:p>
            <a:pPr>
              <a:buClr>
                <a:srgbClr val="297A77"/>
              </a:buClr>
              <a:buFont typeface="Arial" panose="020B0604020202020204" pitchFamily="34" charset="0"/>
              <a:buChar char="•"/>
            </a:pPr>
            <a:r>
              <a:rPr lang="da-DK" sz="2400" dirty="0">
                <a:cs typeface="Calibri"/>
              </a:rPr>
              <a:t>Beslutte om der skal handles på noget</a:t>
            </a:r>
          </a:p>
          <a:p>
            <a:pPr>
              <a:buClr>
                <a:srgbClr val="297A77"/>
              </a:buClr>
              <a:buFont typeface="Arial" panose="020B0604020202020204" pitchFamily="34" charset="0"/>
              <a:buChar char="•"/>
            </a:pPr>
            <a:r>
              <a:rPr lang="da-DK" sz="2400" dirty="0">
                <a:cs typeface="Calibri"/>
              </a:rPr>
              <a:t>Aftale hvordan vi skal følge op.</a:t>
            </a:r>
          </a:p>
          <a:p>
            <a:pPr marL="0" indent="0">
              <a:buClr>
                <a:srgbClr val="297A77"/>
              </a:buClr>
              <a:buNone/>
            </a:pPr>
            <a:endParaRPr lang="da-DK" sz="2400" dirty="0">
              <a:cs typeface="Calibri"/>
            </a:endParaRPr>
          </a:p>
          <a:p>
            <a:pPr marL="0" indent="0">
              <a:buClr>
                <a:srgbClr val="297A77"/>
              </a:buClr>
              <a:buNone/>
            </a:pPr>
            <a:r>
              <a:rPr lang="da-DK" sz="2400" dirty="0">
                <a:cs typeface="Calibri"/>
              </a:rPr>
              <a:t>Husk at udpege en referent.</a:t>
            </a:r>
          </a:p>
          <a:p>
            <a:pPr marL="0" indent="0">
              <a:buClr>
                <a:srgbClr val="297A77"/>
              </a:buClr>
              <a:buNone/>
            </a:pPr>
            <a:r>
              <a:rPr lang="da-DK" sz="2400" i="1" dirty="0">
                <a:cs typeface="Calibri"/>
              </a:rPr>
              <a:t>Skriv gerne vigtige pointer ned undervejs</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89861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pic>
        <p:nvPicPr>
          <p:cNvPr id="12" name="Billede 11">
            <a:extLst>
              <a:ext uri="{FF2B5EF4-FFF2-40B4-BE49-F238E27FC236}">
                <a16:creationId xmlns:a16="http://schemas.microsoft.com/office/drawing/2014/main" id="{374A497F-5D0A-44E3-9818-37B1A9059B4D}"/>
              </a:ext>
            </a:extLst>
          </p:cNvPr>
          <p:cNvPicPr>
            <a:picLocks noChangeAspect="1"/>
          </p:cNvPicPr>
          <p:nvPr/>
        </p:nvPicPr>
        <p:blipFill>
          <a:blip r:embed="rId3"/>
          <a:stretch>
            <a:fillRect/>
          </a:stretch>
        </p:blipFill>
        <p:spPr>
          <a:xfrm>
            <a:off x="9922267" y="2819490"/>
            <a:ext cx="1233633" cy="1233633"/>
          </a:xfrm>
          <a:prstGeom prst="rect">
            <a:avLst/>
          </a:prstGeom>
        </p:spPr>
      </p:pic>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buNone/>
            </a:pPr>
            <a:endParaRPr lang="da-DK" sz="4400" b="1" dirty="0">
              <a:cs typeface="Calibri"/>
            </a:endParaRPr>
          </a:p>
          <a:p>
            <a:pPr marL="0" indent="0">
              <a:buNone/>
            </a:pPr>
            <a:endParaRPr lang="da-DK" sz="4300" b="1" dirty="0">
              <a:cs typeface="Calibri"/>
            </a:endParaRPr>
          </a:p>
          <a:p>
            <a:pPr marL="0" indent="0">
              <a:buNone/>
            </a:pPr>
            <a:endParaRPr lang="da-DK" sz="4300" b="1" dirty="0">
              <a:cs typeface="Calibri"/>
            </a:endParaRPr>
          </a:p>
          <a:p>
            <a:pPr marL="0" indent="0">
              <a:buNone/>
            </a:pPr>
            <a:r>
              <a:rPr lang="da-DK" sz="4300" b="1" dirty="0">
                <a:cs typeface="Calibri"/>
              </a:rPr>
              <a:t>Blok 1: Attestarbejdet i klyngen og basal viden om attester</a:t>
            </a:r>
          </a:p>
          <a:p>
            <a:pPr marL="0" indent="0">
              <a:buNone/>
            </a:pPr>
            <a:endParaRPr lang="da-DK" sz="2400" b="1" dirty="0">
              <a:solidFill>
                <a:schemeClr val="bg1"/>
              </a:solidFill>
              <a:cs typeface="Calibri"/>
            </a:endParaRPr>
          </a:p>
          <a:p>
            <a:pPr marL="0" indent="0">
              <a:buNone/>
            </a:pPr>
            <a:r>
              <a:rPr lang="da-DK" sz="2400" b="1" dirty="0"/>
              <a:t>Samlet tid: 50 min.</a:t>
            </a:r>
          </a:p>
          <a:p>
            <a:pPr lvl="1"/>
            <a:r>
              <a:rPr lang="da-DK" dirty="0"/>
              <a:t>Resultater fra spørgeskemaundersøgelsen (spg. 1-3), samt datatræk om antal attester i 2022 fordelt på ydernummer (5 min). </a:t>
            </a:r>
          </a:p>
          <a:p>
            <a:pPr lvl="1"/>
            <a:r>
              <a:rPr lang="da-DK" dirty="0"/>
              <a:t>Sidemandssamtale og fælles dialog i plenum (15 min). </a:t>
            </a:r>
          </a:p>
          <a:p>
            <a:pPr lvl="1"/>
            <a:r>
              <a:rPr lang="da-DK" dirty="0"/>
              <a:t>Video: ”Basal viden om attester og Attestrejsen” (10 min).</a:t>
            </a:r>
          </a:p>
          <a:p>
            <a:pPr lvl="1"/>
            <a:r>
              <a:rPr lang="da-DK" dirty="0"/>
              <a:t>Sidemandssamtale og fælles dialog i plenum (15 min). </a:t>
            </a:r>
          </a:p>
          <a:p>
            <a:pPr lvl="1"/>
            <a:r>
              <a:rPr lang="da-DK" dirty="0"/>
              <a:t>Video: ”Opsamling og gode råd til attestarbejdet” (5 min).</a:t>
            </a: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a:p>
            <a:pPr marL="0" indent="0">
              <a:buNone/>
            </a:pPr>
            <a:endParaRPr lang="da-DK" sz="2400" b="1" dirty="0">
              <a:cs typeface="Calibri"/>
            </a:endParaRPr>
          </a:p>
        </p:txBody>
      </p:sp>
    </p:spTree>
    <p:extLst>
      <p:ext uri="{BB962C8B-B14F-4D97-AF65-F5344CB8AC3E}">
        <p14:creationId xmlns:p14="http://schemas.microsoft.com/office/powerpoint/2010/main" val="2737550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9CFECB4B-AA6F-AF2E-0E42-01F3FA3B2721}"/>
              </a:ext>
            </a:extLst>
          </p:cNvPr>
          <p:cNvGraphicFramePr/>
          <p:nvPr>
            <p:extLst>
              <p:ext uri="{D42A27DB-BD31-4B8C-83A1-F6EECF244321}">
                <p14:modId xmlns:p14="http://schemas.microsoft.com/office/powerpoint/2010/main" val="1019909347"/>
              </p:ext>
            </p:extLst>
          </p:nvPr>
        </p:nvGraphicFramePr>
        <p:xfrm>
          <a:off x="414208" y="1445163"/>
          <a:ext cx="9425908" cy="5412837"/>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7</a:t>
            </a:fld>
            <a:endParaRPr lang="da-DK" altLang="en-US">
              <a:solidFill>
                <a:schemeClr val="bg1"/>
              </a:solidFill>
            </a:endParaRPr>
          </a:p>
        </p:txBody>
      </p:sp>
      <p:sp>
        <p:nvSpPr>
          <p:cNvPr id="2" name="Title 1">
            <a:extLst>
              <a:ext uri="{FF2B5EF4-FFF2-40B4-BE49-F238E27FC236}">
                <a16:creationId xmlns:a16="http://schemas.microsoft.com/office/drawing/2014/main" id="{9E983784-B1AE-595A-E854-006CE36F0712}"/>
              </a:ext>
            </a:extLst>
          </p:cNvPr>
          <p:cNvSpPr txBox="1">
            <a:spLocks/>
          </p:cNvSpPr>
          <p:nvPr/>
        </p:nvSpPr>
        <p:spPr>
          <a:xfrm>
            <a:off x="317059" y="317913"/>
            <a:ext cx="9701451" cy="1114634"/>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rgbClr val="297A77"/>
                </a:solidFill>
                <a:latin typeface="+mn-lt"/>
              </a:rPr>
              <a:t>1: I hvilken grad kender du til de forskellige attesttyper?</a:t>
            </a:r>
            <a:br>
              <a:rPr lang="da-DK" b="1" dirty="0">
                <a:solidFill>
                  <a:srgbClr val="297A77"/>
                </a:solidFill>
                <a:latin typeface="+mn-lt"/>
              </a:rPr>
            </a:br>
            <a:r>
              <a:rPr lang="da-DK" sz="2600" b="1" dirty="0">
                <a:solidFill>
                  <a:srgbClr val="297A77"/>
                </a:solidFill>
                <a:latin typeface="+mn-lt"/>
              </a:rPr>
              <a:t>Resultater fra klyngens besvarelser på spørgeskemaet</a:t>
            </a:r>
            <a:endParaRPr lang="da-DK" b="1" dirty="0">
              <a:solidFill>
                <a:srgbClr val="297A77"/>
              </a:solidFill>
              <a:latin typeface="+mn-lt"/>
            </a:endParaRPr>
          </a:p>
        </p:txBody>
      </p:sp>
      <p:sp>
        <p:nvSpPr>
          <p:cNvPr id="3" name="Tekstfelt 2">
            <a:extLst>
              <a:ext uri="{FF2B5EF4-FFF2-40B4-BE49-F238E27FC236}">
                <a16:creationId xmlns:a16="http://schemas.microsoft.com/office/drawing/2014/main" id="{F44061D2-CA02-8A7C-1EA9-350DD3A118C7}"/>
              </a:ext>
            </a:extLst>
          </p:cNvPr>
          <p:cNvSpPr txBox="1"/>
          <p:nvPr/>
        </p:nvSpPr>
        <p:spPr>
          <a:xfrm rot="1889096">
            <a:off x="1850023" y="3284137"/>
            <a:ext cx="7200215" cy="1200329"/>
          </a:xfrm>
          <a:prstGeom prst="rect">
            <a:avLst/>
          </a:prstGeom>
          <a:noFill/>
        </p:spPr>
        <p:txBody>
          <a:bodyPr wrap="square" rtlCol="0">
            <a:spAutoFit/>
          </a:bodyPr>
          <a:lstStyle/>
          <a:p>
            <a:pPr algn="ctr"/>
            <a:r>
              <a:rPr lang="da-DK" sz="7200" dirty="0">
                <a:solidFill>
                  <a:srgbClr val="FF0000"/>
                </a:solidFill>
              </a:rPr>
              <a:t>Eksempel</a:t>
            </a:r>
            <a:endParaRPr lang="da-DK" sz="6000" dirty="0">
              <a:solidFill>
                <a:srgbClr val="FF0000"/>
              </a:solidFill>
            </a:endParaRPr>
          </a:p>
        </p:txBody>
      </p:sp>
    </p:spTree>
    <p:extLst>
      <p:ext uri="{BB962C8B-B14F-4D97-AF65-F5344CB8AC3E}">
        <p14:creationId xmlns:p14="http://schemas.microsoft.com/office/powerpoint/2010/main" val="242496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8</a:t>
            </a:fld>
            <a:endParaRPr lang="da-DK" altLang="en-US">
              <a:solidFill>
                <a:schemeClr val="bg1"/>
              </a:solidFill>
            </a:endParaRPr>
          </a:p>
        </p:txBody>
      </p:sp>
      <p:sp>
        <p:nvSpPr>
          <p:cNvPr id="2" name="Title 1">
            <a:extLst>
              <a:ext uri="{FF2B5EF4-FFF2-40B4-BE49-F238E27FC236}">
                <a16:creationId xmlns:a16="http://schemas.microsoft.com/office/drawing/2014/main" id="{9E983784-B1AE-595A-E854-006CE36F0712}"/>
              </a:ext>
            </a:extLst>
          </p:cNvPr>
          <p:cNvSpPr txBox="1">
            <a:spLocks/>
          </p:cNvSpPr>
          <p:nvPr/>
        </p:nvSpPr>
        <p:spPr>
          <a:xfrm>
            <a:off x="317059" y="317913"/>
            <a:ext cx="9701451" cy="111463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rgbClr val="297A77"/>
                </a:solidFill>
                <a:latin typeface="+mn-lt"/>
              </a:rPr>
              <a:t>2: Hvordan vurderer du dit samarbejde med jobcenteret?</a:t>
            </a:r>
            <a:br>
              <a:rPr lang="da-DK" b="1" dirty="0">
                <a:solidFill>
                  <a:srgbClr val="297A77"/>
                </a:solidFill>
                <a:latin typeface="+mn-lt"/>
              </a:rPr>
            </a:br>
            <a:r>
              <a:rPr lang="da-DK" sz="2600" b="1" dirty="0">
                <a:solidFill>
                  <a:srgbClr val="297A77"/>
                </a:solidFill>
                <a:latin typeface="+mn-lt"/>
              </a:rPr>
              <a:t>Resultater fra klyngens besvarelser på spørgeskemaet</a:t>
            </a:r>
            <a:endParaRPr lang="da-DK" b="1" dirty="0">
              <a:solidFill>
                <a:srgbClr val="297A77"/>
              </a:solidFill>
              <a:latin typeface="+mn-lt"/>
            </a:endParaRPr>
          </a:p>
        </p:txBody>
      </p:sp>
      <p:graphicFrame>
        <p:nvGraphicFramePr>
          <p:cNvPr id="5" name="Diagram 4">
            <a:extLst>
              <a:ext uri="{FF2B5EF4-FFF2-40B4-BE49-F238E27FC236}">
                <a16:creationId xmlns:a16="http://schemas.microsoft.com/office/drawing/2014/main" id="{3341206C-BC03-C9EF-AC4F-D3895A47EFAA}"/>
              </a:ext>
            </a:extLst>
          </p:cNvPr>
          <p:cNvGraphicFramePr/>
          <p:nvPr>
            <p:extLst>
              <p:ext uri="{D42A27DB-BD31-4B8C-83A1-F6EECF244321}">
                <p14:modId xmlns:p14="http://schemas.microsoft.com/office/powerpoint/2010/main" val="2999840776"/>
              </p:ext>
            </p:extLst>
          </p:nvPr>
        </p:nvGraphicFramePr>
        <p:xfrm>
          <a:off x="255578" y="1348576"/>
          <a:ext cx="9701451"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felt 5">
            <a:extLst>
              <a:ext uri="{FF2B5EF4-FFF2-40B4-BE49-F238E27FC236}">
                <a16:creationId xmlns:a16="http://schemas.microsoft.com/office/drawing/2014/main" id="{4DAB7B7E-ED68-E752-1902-A2D205F494EB}"/>
              </a:ext>
            </a:extLst>
          </p:cNvPr>
          <p:cNvSpPr txBox="1"/>
          <p:nvPr/>
        </p:nvSpPr>
        <p:spPr>
          <a:xfrm rot="1889096">
            <a:off x="1850023" y="3284137"/>
            <a:ext cx="7200215" cy="1200329"/>
          </a:xfrm>
          <a:prstGeom prst="rect">
            <a:avLst/>
          </a:prstGeom>
          <a:noFill/>
        </p:spPr>
        <p:txBody>
          <a:bodyPr wrap="square" rtlCol="0">
            <a:spAutoFit/>
          </a:bodyPr>
          <a:lstStyle/>
          <a:p>
            <a:pPr algn="ctr"/>
            <a:r>
              <a:rPr lang="da-DK" sz="7200" dirty="0">
                <a:solidFill>
                  <a:srgbClr val="FF0000"/>
                </a:solidFill>
              </a:rPr>
              <a:t>Eksempel</a:t>
            </a:r>
            <a:endParaRPr lang="da-DK" sz="6000" dirty="0">
              <a:solidFill>
                <a:srgbClr val="FF0000"/>
              </a:solidFill>
            </a:endParaRPr>
          </a:p>
        </p:txBody>
      </p:sp>
    </p:spTree>
    <p:extLst>
      <p:ext uri="{BB962C8B-B14F-4D97-AF65-F5344CB8AC3E}">
        <p14:creationId xmlns:p14="http://schemas.microsoft.com/office/powerpoint/2010/main" val="43239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06D99891-EE55-414E-BC74-5822481FF5C2}"/>
              </a:ext>
            </a:extLst>
          </p:cNvPr>
          <p:cNvSpPr/>
          <p:nvPr/>
        </p:nvSpPr>
        <p:spPr>
          <a:xfrm>
            <a:off x="10538719" y="-16976"/>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7C3E967D-EC56-453E-868B-A3948DEBD2ED}"/>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9D83E57C-D4A3-426A-8FF8-31761E1590C8}"/>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1" name="Slide Number Placeholder 3">
            <a:extLst>
              <a:ext uri="{FF2B5EF4-FFF2-40B4-BE49-F238E27FC236}">
                <a16:creationId xmlns:a16="http://schemas.microsoft.com/office/drawing/2014/main" id="{23271DD8-A2A6-45D7-B4A5-C7B16092019D}"/>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9</a:t>
            </a:fld>
            <a:endParaRPr lang="da-DK" altLang="en-US">
              <a:solidFill>
                <a:schemeClr val="bg1"/>
              </a:solidFill>
            </a:endParaRPr>
          </a:p>
        </p:txBody>
      </p:sp>
      <p:sp>
        <p:nvSpPr>
          <p:cNvPr id="5" name="Tekstfelt 4">
            <a:extLst>
              <a:ext uri="{FF2B5EF4-FFF2-40B4-BE49-F238E27FC236}">
                <a16:creationId xmlns:a16="http://schemas.microsoft.com/office/drawing/2014/main" id="{128C88E1-56A4-1DDF-BBBD-78E2251B98F7}"/>
              </a:ext>
            </a:extLst>
          </p:cNvPr>
          <p:cNvSpPr txBox="1"/>
          <p:nvPr/>
        </p:nvSpPr>
        <p:spPr>
          <a:xfrm>
            <a:off x="583084" y="1710476"/>
            <a:ext cx="8056550" cy="2455672"/>
          </a:xfrm>
          <a:prstGeom prst="rect">
            <a:avLst/>
          </a:prstGeom>
          <a:noFill/>
        </p:spPr>
        <p:txBody>
          <a:bodyPr wrap="square" rtlCol="0">
            <a:spAutoFit/>
          </a:bodyPr>
          <a:lstStyle/>
          <a:p>
            <a:pPr marL="342900" lvl="0" indent="-342900">
              <a:spcAft>
                <a:spcPts val="1200"/>
              </a:spcAft>
              <a:buFont typeface="Symbol" panose="05050102010706020507" pitchFamily="18" charset="2"/>
              <a:buChar char=""/>
            </a:pPr>
            <a:r>
              <a:rPr lang="da-DK" sz="2000" i="1" dirty="0">
                <a:effectLst/>
                <a:latin typeface="Calibri" panose="020F0502020204030204" pitchFamily="34" charset="0"/>
                <a:ea typeface="Calibri" panose="020F0502020204030204" pitchFamily="34" charset="0"/>
                <a:cs typeface="Times New Roman" panose="02020603050405020304" pitchFamily="18" charset="0"/>
              </a:rPr>
              <a:t>Fritekst</a:t>
            </a:r>
          </a:p>
          <a:p>
            <a:pPr marL="342900" lvl="0" indent="-342900">
              <a:spcAft>
                <a:spcPts val="1200"/>
              </a:spcAft>
              <a:buFont typeface="Symbol" panose="05050102010706020507" pitchFamily="18" charset="2"/>
              <a:buChar char=""/>
            </a:pPr>
            <a:r>
              <a:rPr lang="da-DK" sz="2000" i="1"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1200"/>
              </a:spcAft>
              <a:buFont typeface="Symbol" panose="05050102010706020507" pitchFamily="18" charset="2"/>
              <a:buChar char=""/>
            </a:pPr>
            <a:r>
              <a:rPr lang="da-DK" sz="2000" i="1"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spcAft>
                <a:spcPts val="1200"/>
              </a:spcAft>
              <a:buFont typeface="Symbol" panose="05050102010706020507" pitchFamily="18" charset="2"/>
              <a:buChar char=""/>
            </a:pPr>
            <a:r>
              <a:rPr lang="da-DK" sz="2000" i="1" dirty="0">
                <a:latin typeface="Calibri" panose="020F0502020204030204" pitchFamily="34" charset="0"/>
                <a:ea typeface="Calibri" panose="020F0502020204030204" pitchFamily="34" charset="0"/>
                <a:cs typeface="Times New Roman" panose="02020603050405020304" pitchFamily="18" charset="0"/>
              </a:rPr>
              <a:t>…</a:t>
            </a:r>
            <a:endParaRPr lang="da-DK" sz="20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9E983784-B1AE-595A-E854-006CE36F0712}"/>
              </a:ext>
            </a:extLst>
          </p:cNvPr>
          <p:cNvSpPr txBox="1">
            <a:spLocks/>
          </p:cNvSpPr>
          <p:nvPr/>
        </p:nvSpPr>
        <p:spPr>
          <a:xfrm>
            <a:off x="317059" y="317913"/>
            <a:ext cx="9701451" cy="111463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500" b="1" dirty="0">
                <a:solidFill>
                  <a:srgbClr val="297A77"/>
                </a:solidFill>
                <a:latin typeface="+mn-lt"/>
              </a:rPr>
              <a:t>3: </a:t>
            </a:r>
            <a:r>
              <a:rPr lang="da-DK" sz="3600" b="1" dirty="0">
                <a:solidFill>
                  <a:srgbClr val="297A77"/>
                </a:solidFill>
                <a:latin typeface="Calibri" panose="020F0502020204030204" pitchFamily="34" charset="0"/>
                <a:ea typeface="Calibri" panose="020F0502020204030204" pitchFamily="34" charset="0"/>
                <a:cs typeface="Times New Roman" panose="02020603050405020304" pitchFamily="18" charset="0"/>
              </a:rPr>
              <a:t>Hvad fungerer godt i dit samarbejde med jobcenteret?</a:t>
            </a:r>
          </a:p>
          <a:p>
            <a:r>
              <a:rPr lang="da-DK" sz="3500" b="1" i="1" dirty="0">
                <a:solidFill>
                  <a:srgbClr val="297A77"/>
                </a:solidFill>
                <a:latin typeface="+mn-lt"/>
              </a:rPr>
              <a:t> (fritekst) 1 ud af 1</a:t>
            </a:r>
            <a:br>
              <a:rPr lang="da-DK" b="1" dirty="0">
                <a:solidFill>
                  <a:srgbClr val="297A77"/>
                </a:solidFill>
                <a:latin typeface="+mn-lt"/>
              </a:rPr>
            </a:br>
            <a:r>
              <a:rPr lang="da-DK" sz="2600" b="1" dirty="0">
                <a:solidFill>
                  <a:srgbClr val="297A77"/>
                </a:solidFill>
                <a:latin typeface="+mn-lt"/>
              </a:rPr>
              <a:t>Resultater fra klyngens besvarelser på spørgeskemaet</a:t>
            </a:r>
            <a:endParaRPr lang="da-DK" b="1" dirty="0">
              <a:solidFill>
                <a:srgbClr val="297A77"/>
              </a:solidFill>
              <a:latin typeface="+mn-lt"/>
            </a:endParaRPr>
          </a:p>
        </p:txBody>
      </p:sp>
    </p:spTree>
    <p:extLst>
      <p:ext uri="{BB962C8B-B14F-4D97-AF65-F5344CB8AC3E}">
        <p14:creationId xmlns:p14="http://schemas.microsoft.com/office/powerpoint/2010/main" val="1056064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9.5|7.9|6.2|6.8|11|17.4|4.9|13.1|6.3|14.6|3.7|3.7|27.9|19.4|37.4|3.2|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58e924a-6452-4f30-ad3a-cb624d28adc8">
      <UserInfo>
        <DisplayName>Kenneth Zimmermann</DisplayName>
        <AccountId>17</AccountId>
        <AccountType/>
      </UserInfo>
      <UserInfo>
        <DisplayName>Christian Leick</DisplayName>
        <AccountId>12</AccountId>
        <AccountType/>
      </UserInfo>
    </SharedWithUsers>
    <lcf76f155ced4ddcb4097134ff3c332f xmlns="dc93761f-51ef-4530-9f5e-6cc801282091">
      <Terms xmlns="http://schemas.microsoft.com/office/infopath/2007/PartnerControls"/>
    </lcf76f155ced4ddcb4097134ff3c332f>
    <TaxCatchAll xmlns="658e924a-6452-4f30-ad3a-cb624d28adc8" xsi:nil="true"/>
    <MediaLengthInSeconds xmlns="dc93761f-51ef-4530-9f5e-6cc8012820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0808341755914FB2524EC801CAABAD" ma:contentTypeVersion="16" ma:contentTypeDescription="Create a new document." ma:contentTypeScope="" ma:versionID="a596297a9845d78d07685b410f9a237f">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87cb17504c907e8159d7a4b94489e5a7"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5785F-4359-4F84-AFAE-EB7B727BC3AA}">
  <ds:schemaRefs>
    <ds:schemaRef ds:uri="ab13d131-50a7-42c4-8a02-30b9c286ffe1"/>
    <ds:schemaRef ds:uri="e19b9160-98c9-4814-b699-7a53b2458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58e924a-6452-4f30-ad3a-cb624d28adc8"/>
    <ds:schemaRef ds:uri="dc93761f-51ef-4530-9f5e-6cc801282091"/>
  </ds:schemaRefs>
</ds:datastoreItem>
</file>

<file path=customXml/itemProps2.xml><?xml version="1.0" encoding="utf-8"?>
<ds:datastoreItem xmlns:ds="http://schemas.openxmlformats.org/officeDocument/2006/customXml" ds:itemID="{506313E7-0275-4B5F-A914-F92A14947304}">
  <ds:schemaRefs>
    <ds:schemaRef ds:uri="http://schemas.microsoft.com/sharepoint/v3/contenttype/forms"/>
  </ds:schemaRefs>
</ds:datastoreItem>
</file>

<file path=customXml/itemProps3.xml><?xml version="1.0" encoding="utf-8"?>
<ds:datastoreItem xmlns:ds="http://schemas.openxmlformats.org/officeDocument/2006/customXml" ds:itemID="{735FE0EE-A843-40EB-8CB6-2E15BF5A8AFF}"/>
</file>

<file path=docProps/app.xml><?xml version="1.0" encoding="utf-8"?>
<Properties xmlns="http://schemas.openxmlformats.org/officeDocument/2006/extended-properties" xmlns:vt="http://schemas.openxmlformats.org/officeDocument/2006/docPropsVTypes">
  <TotalTime>19861</TotalTime>
  <Words>3147</Words>
  <Application>Microsoft Office PowerPoint</Application>
  <PresentationFormat>Widescreen</PresentationFormat>
  <Paragraphs>519</Paragraphs>
  <Slides>36</Slides>
  <Notes>36</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36</vt:i4>
      </vt:variant>
    </vt:vector>
  </HeadingPairs>
  <TitlesOfParts>
    <vt:vector size="46" baseType="lpstr">
      <vt:lpstr>Arial</vt:lpstr>
      <vt:lpstr>ArialMT</vt:lpstr>
      <vt:lpstr>Calibri</vt:lpstr>
      <vt:lpstr>Calibri Light</vt:lpstr>
      <vt:lpstr>OpenSans-Regular</vt:lpstr>
      <vt:lpstr>Symbol</vt:lpstr>
      <vt:lpstr>Tahoma</vt:lpstr>
      <vt:lpstr>wf_segoe-ui_normal</vt:lpstr>
      <vt:lpstr>Wingdings</vt:lpstr>
      <vt:lpstr>Office Theme</vt:lpstr>
      <vt:lpstr>    Klyngenavn  Attester i almen praksis    - og samarbejdet med det kommunale jobcenter    Dato for klyngemøde   </vt:lpstr>
      <vt:lpstr>PowerPoint-præsentation</vt:lpstr>
      <vt:lpstr>PowerPoint-præsentation</vt:lpstr>
      <vt:lpstr>Program for dagens møde (2,5 times varighed)</vt:lpstr>
      <vt:lpstr>Materialer</vt:lpstr>
      <vt:lpstr>PowerPoint-præsentation</vt:lpstr>
      <vt:lpstr>PowerPoint-præsentation</vt:lpstr>
      <vt:lpstr>PowerPoint-præsentation</vt:lpstr>
      <vt:lpstr>PowerPoint-præsentation</vt:lpstr>
      <vt:lpstr>PowerPoint-præsentation</vt:lpstr>
      <vt:lpstr>PowerPoint-præsentation</vt:lpstr>
      <vt:lpstr>Sidemandssamtale (5 min.) </vt:lpstr>
      <vt:lpstr>Plenum: Hvad har I særligt bemærket? (10 min.) Sidemakkerne deler ud af deres diskussioner til resten af klyngen</vt:lpstr>
      <vt:lpstr>PowerPoint-præsentation</vt:lpstr>
      <vt:lpstr>PowerPoint-præsentation</vt:lpstr>
      <vt:lpstr>PowerPoint-præsentation</vt:lpstr>
      <vt:lpstr>PowerPoint-præsentation</vt:lpstr>
      <vt:lpstr>PowerPoint-præsentation</vt:lpstr>
      <vt:lpstr>PowerPoint-præsentation</vt:lpstr>
      <vt:lpstr>Sidemandsamtale (10 min.) Scan QR kode og gennemgå ”attestrejsen”</vt:lpstr>
      <vt:lpstr>Plenum: Hvad har I særligt bemærket? (5 min.) Sidemakkerne deler ud af deres diskussioner til resten af klyngen</vt:lpstr>
      <vt:lpstr>PowerPoint-præsentation</vt:lpstr>
      <vt:lpstr>PowerPoint-præsentation</vt:lpstr>
      <vt:lpstr>PowerPoint-præsentation</vt:lpstr>
      <vt:lpstr>Gode råd til et lettere attestarbejde </vt:lpstr>
      <vt:lpstr>De vigtigste budskaber </vt:lpstr>
      <vt:lpstr>PowerPoint-præsentation</vt:lpstr>
      <vt:lpstr>PowerPoint-præsentation</vt:lpstr>
      <vt:lpstr>PowerPoint-præsentation</vt:lpstr>
      <vt:lpstr>Oplæg fra Jobcenteret (20 min) </vt:lpstr>
      <vt:lpstr>Spørgsmål og dialog med Jobcenteret (25 min) </vt:lpstr>
      <vt:lpstr>PowerPoint-præsentation</vt:lpstr>
      <vt:lpstr>Snak i egen praksis (15 min.) (Sololæger går sammen)</vt:lpstr>
      <vt:lpstr>Opsamling (15 min.) </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Christian Leick</cp:lastModifiedBy>
  <cp:revision>94</cp:revision>
  <cp:lastPrinted>2022-06-14T13:17:33Z</cp:lastPrinted>
  <dcterms:created xsi:type="dcterms:W3CDTF">2018-05-04T12:52:03Z</dcterms:created>
  <dcterms:modified xsi:type="dcterms:W3CDTF">2023-12-04T09:02:07Z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y fmtid="{D5CDD505-2E9C-101B-9397-08002B2CF9AE}" pid="4" name="Order">
    <vt:r8>263600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