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740" r:id="rId5"/>
    <p:sldId id="762" r:id="rId6"/>
    <p:sldId id="892" r:id="rId7"/>
    <p:sldId id="840" r:id="rId8"/>
    <p:sldId id="732" r:id="rId9"/>
    <p:sldId id="890" r:id="rId10"/>
    <p:sldId id="807" r:id="rId11"/>
    <p:sldId id="837" r:id="rId12"/>
    <p:sldId id="777" r:id="rId13"/>
    <p:sldId id="860" r:id="rId14"/>
    <p:sldId id="882" r:id="rId15"/>
    <p:sldId id="808" r:id="rId16"/>
    <p:sldId id="848" r:id="rId17"/>
    <p:sldId id="849" r:id="rId18"/>
    <p:sldId id="861" r:id="rId19"/>
    <p:sldId id="866" r:id="rId20"/>
    <p:sldId id="883" r:id="rId21"/>
    <p:sldId id="852" r:id="rId22"/>
    <p:sldId id="854" r:id="rId23"/>
    <p:sldId id="891" r:id="rId24"/>
    <p:sldId id="881" r:id="rId25"/>
    <p:sldId id="880" r:id="rId26"/>
    <p:sldId id="875" r:id="rId27"/>
    <p:sldId id="876" r:id="rId28"/>
    <p:sldId id="885" r:id="rId29"/>
    <p:sldId id="855" r:id="rId30"/>
    <p:sldId id="862" r:id="rId31"/>
    <p:sldId id="814" r:id="rId32"/>
    <p:sldId id="859" r:id="rId33"/>
    <p:sldId id="893" r:id="rId34"/>
    <p:sldId id="868" r:id="rId35"/>
    <p:sldId id="838" r:id="rId36"/>
    <p:sldId id="858" r:id="rId37"/>
    <p:sldId id="842" r:id="rId38"/>
    <p:sldId id="833" r:id="rId39"/>
    <p:sldId id="785" r:id="rId40"/>
    <p:sldId id="836" r:id="rId41"/>
    <p:sldId id="817" r:id="rId42"/>
    <p:sldId id="787" r:id="rId43"/>
    <p:sldId id="844" r:id="rId44"/>
    <p:sldId id="733" r:id="rId4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97D9D-3DE6-6724-2460-6D79FCC5B211}" name="Flemming Bro" initials="FB" userId="S::fbro@kiap.dk::4a5eb92f-2bf8-4283-820d-55db546c2cb5" providerId="AD"/>
  <p188:author id="{99D9EFDA-711B-A5AE-731E-B87675283A5B}" name="Christian Hollemann Pedersen" initials="CHP" userId="S::chpedersen@kiap.dk::6f30a598-b08d-4755-976a-a0633ccb118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e Harbo" initials="BH" lastIdx="1" clrIdx="0">
    <p:extLst>
      <p:ext uri="{19B8F6BF-5375-455C-9EA6-DF929625EA0E}">
        <p15:presenceInfo xmlns:p15="http://schemas.microsoft.com/office/powerpoint/2012/main" userId="S::bharbo@health.sdu.dk::eda14036-c5e6-4ce3-b83b-a869b9935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77"/>
    <a:srgbClr val="EBF7F7"/>
    <a:srgbClr val="3C8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3D162-AF94-484A-A736-4669B54B84F6}" v="3" dt="2024-01-23T11:16:24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8" autoAdjust="0"/>
    <p:restoredTop sz="76774" autoAdjust="0"/>
  </p:normalViewPr>
  <p:slideViewPr>
    <p:cSldViewPr snapToGrid="0">
      <p:cViewPr varScale="1">
        <p:scale>
          <a:sx n="122" d="100"/>
          <a:sy n="122" d="100"/>
        </p:scale>
        <p:origin x="4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kiap.sharepoint.com/sites/Klyngepakker/Shared%20Documents/General/12%20Dyspepsi/Materialer%20nov2023/Data/Data%20eksempel_&#216;stfyn%20Klynge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lyngepakker/Shared%20Documents/General/12%20Dyspepsi/Materialer%20nov2023/Data/Data%20eksempel_&#216;stfyn%20Klyngen_nye%20figurerDecemb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eksempel_Østfyn Klyngen.xlsx]MAALEPUNKT_1A'!$B$42</c:f>
              <c:strCache>
                <c:ptCount val="1"/>
                <c:pt idx="0">
                  <c:v>PPI_DDD1000_18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9-4C58-B2FF-E159C9A7F61D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9-4C58-B2FF-E159C9A7F61D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9-4C58-B2FF-E159C9A7F6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Klyngen.xlsx]MAALEPUNKT_1A'!$A$43:$A$59</c:f>
              <c:strCache>
                <c:ptCount val="17"/>
                <c:pt idx="0">
                  <c:v>    1778</c:v>
                </c:pt>
                <c:pt idx="1">
                  <c:v>    1207</c:v>
                </c:pt>
                <c:pt idx="2">
                  <c:v>    1321</c:v>
                </c:pt>
                <c:pt idx="3">
                  <c:v>    1567</c:v>
                </c:pt>
                <c:pt idx="4">
                  <c:v>    1589</c:v>
                </c:pt>
                <c:pt idx="5">
                  <c:v>    1666</c:v>
                </c:pt>
                <c:pt idx="6">
                  <c:v>    1145</c:v>
                </c:pt>
                <c:pt idx="7">
                  <c:v>     162</c:v>
                </c:pt>
                <c:pt idx="8">
                  <c:v>    1985</c:v>
                </c:pt>
                <c:pt idx="9">
                  <c:v>    2099</c:v>
                </c:pt>
                <c:pt idx="10">
                  <c:v>     601</c:v>
                </c:pt>
                <c:pt idx="11">
                  <c:v>     930</c:v>
                </c:pt>
                <c:pt idx="12">
                  <c:v>     433</c:v>
                </c:pt>
                <c:pt idx="14">
                  <c:v>Østfynklyngen</c:v>
                </c:pt>
                <c:pt idx="15">
                  <c:v>Region Syddanmark</c:v>
                </c:pt>
                <c:pt idx="16">
                  <c:v>Danmark</c:v>
                </c:pt>
              </c:strCache>
            </c:strRef>
          </c:cat>
          <c:val>
            <c:numRef>
              <c:f>'[Data eksempel_Østfyn Klyngen.xlsx]MAALEPUNKT_1A'!$B$43:$B$59</c:f>
              <c:numCache>
                <c:formatCode>0</c:formatCode>
                <c:ptCount val="17"/>
                <c:pt idx="0">
                  <c:v>46750.246489283069</c:v>
                </c:pt>
                <c:pt idx="1">
                  <c:v>41763.648880597015</c:v>
                </c:pt>
                <c:pt idx="2">
                  <c:v>39725.681942812378</c:v>
                </c:pt>
                <c:pt idx="3">
                  <c:v>37457.894736842114</c:v>
                </c:pt>
                <c:pt idx="4">
                  <c:v>37159.18426501035</c:v>
                </c:pt>
                <c:pt idx="5">
                  <c:v>35504.050745461565</c:v>
                </c:pt>
                <c:pt idx="6">
                  <c:v>34857.011216350955</c:v>
                </c:pt>
                <c:pt idx="7">
                  <c:v>33255.621812475489</c:v>
                </c:pt>
                <c:pt idx="8">
                  <c:v>32374.569901574792</c:v>
                </c:pt>
                <c:pt idx="9">
                  <c:v>30813.427461139901</c:v>
                </c:pt>
                <c:pt idx="10">
                  <c:v>30347.043440170939</c:v>
                </c:pt>
                <c:pt idx="11">
                  <c:v>28265.777046783631</c:v>
                </c:pt>
                <c:pt idx="12">
                  <c:v>24506.90177514793</c:v>
                </c:pt>
                <c:pt idx="14">
                  <c:v>35220.955954413905</c:v>
                </c:pt>
                <c:pt idx="15">
                  <c:v>31050.987131911792</c:v>
                </c:pt>
                <c:pt idx="16">
                  <c:v>26069.943829904725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9-4C58-B2FF-E159C9A7F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312336"/>
        <c:axId val="2007315216"/>
      </c:barChart>
      <c:catAx>
        <c:axId val="2007312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Ydernumre</a:t>
                </a:r>
              </a:p>
            </c:rich>
          </c:tx>
          <c:layout>
            <c:manualLayout>
              <c:xMode val="edge"/>
              <c:yMode val="edge"/>
              <c:x val="0.35767160945623205"/>
              <c:y val="0.836036869516895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07315216"/>
        <c:crosses val="autoZero"/>
        <c:auto val="1"/>
        <c:lblAlgn val="ctr"/>
        <c:lblOffset val="100"/>
        <c:noMultiLvlLbl val="0"/>
      </c:catAx>
      <c:valAx>
        <c:axId val="200731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0731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gasto. og helico. '!$T$26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gasto. og helico. '!$S$27:$S$41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'!$T$27:$T$41</c:f>
              <c:numCache>
                <c:formatCode>0.0</c:formatCode>
                <c:ptCount val="15"/>
                <c:pt idx="0">
                  <c:v>1.9056693663649358</c:v>
                </c:pt>
                <c:pt idx="1">
                  <c:v>4.4756079367447414</c:v>
                </c:pt>
                <c:pt idx="2">
                  <c:v>14.384349827387801</c:v>
                </c:pt>
                <c:pt idx="3">
                  <c:v>4.6941247728649298</c:v>
                </c:pt>
                <c:pt idx="4">
                  <c:v>1.972386587771203</c:v>
                </c:pt>
                <c:pt idx="5">
                  <c:v>0.44365572315882879</c:v>
                </c:pt>
                <c:pt idx="6">
                  <c:v>0.57372346528973028</c:v>
                </c:pt>
                <c:pt idx="7">
                  <c:v>0</c:v>
                </c:pt>
                <c:pt idx="8">
                  <c:v>1.2654223347042075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3.6008230452674894</c:v>
                </c:pt>
                <c:pt idx="14">
                  <c:v>2.4605648708182914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DA-4DF1-B006-CF243763F028}"/>
            </c:ext>
          </c:extLst>
        </c:ser>
        <c:ser>
          <c:idx val="1"/>
          <c:order val="1"/>
          <c:tx>
            <c:strRef>
              <c:f>'Total gasto. og helico. '!$U$26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'Total gasto. og helico. '!$S$27:$S$41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'!$U$27:$U$41</c:f>
              <c:numCache>
                <c:formatCode>0.0</c:formatCode>
                <c:ptCount val="15"/>
                <c:pt idx="0">
                  <c:v>4.4496487119437944</c:v>
                </c:pt>
                <c:pt idx="1">
                  <c:v>3.1432420296362817</c:v>
                </c:pt>
                <c:pt idx="2">
                  <c:v>16.161616161616163</c:v>
                </c:pt>
                <c:pt idx="3">
                  <c:v>4.6627292508548335</c:v>
                </c:pt>
                <c:pt idx="4">
                  <c:v>1.7137960582690661</c:v>
                </c:pt>
                <c:pt idx="5">
                  <c:v>0</c:v>
                </c:pt>
                <c:pt idx="6">
                  <c:v>1.5455950540958268</c:v>
                </c:pt>
                <c:pt idx="7">
                  <c:v>0.30358227079538558</c:v>
                </c:pt>
                <c:pt idx="8">
                  <c:v>0.30084235860409148</c:v>
                </c:pt>
                <c:pt idx="9">
                  <c:v>1.7321016166281755</c:v>
                </c:pt>
                <c:pt idx="10">
                  <c:v>0.73964497041420119</c:v>
                </c:pt>
                <c:pt idx="11">
                  <c:v>0</c:v>
                </c:pt>
                <c:pt idx="12">
                  <c:v>0</c:v>
                </c:pt>
                <c:pt idx="13">
                  <c:v>3.7561330610136863</c:v>
                </c:pt>
                <c:pt idx="14">
                  <c:v>2.3896361112955602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DA-4DF1-B006-CF243763F028}"/>
            </c:ext>
          </c:extLst>
        </c:ser>
        <c:ser>
          <c:idx val="2"/>
          <c:order val="2"/>
          <c:tx>
            <c:strRef>
              <c:f>'Total gasto. og helico. '!$V$26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'Total gasto. og helico. '!$S$27:$S$41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'!$V$27:$V$41</c:f>
              <c:numCache>
                <c:formatCode>0.0</c:formatCode>
                <c:ptCount val="15"/>
                <c:pt idx="0">
                  <c:v>3.4924330616996508</c:v>
                </c:pt>
                <c:pt idx="1">
                  <c:v>3.1446540880503147</c:v>
                </c:pt>
                <c:pt idx="2">
                  <c:v>10.347801092267893</c:v>
                </c:pt>
                <c:pt idx="3">
                  <c:v>3.209536909674461</c:v>
                </c:pt>
                <c:pt idx="4">
                  <c:v>0.58292043136111926</c:v>
                </c:pt>
                <c:pt idx="5">
                  <c:v>0</c:v>
                </c:pt>
                <c:pt idx="6">
                  <c:v>1.2496094970321774</c:v>
                </c:pt>
                <c:pt idx="7">
                  <c:v>1.1719894520949312</c:v>
                </c:pt>
                <c:pt idx="8">
                  <c:v>0.29797377830750893</c:v>
                </c:pt>
                <c:pt idx="9">
                  <c:v>3.3745781777277837</c:v>
                </c:pt>
                <c:pt idx="10">
                  <c:v>1.5455950540958268</c:v>
                </c:pt>
                <c:pt idx="11">
                  <c:v>3.5316490084216245</c:v>
                </c:pt>
                <c:pt idx="12">
                  <c:v>0</c:v>
                </c:pt>
                <c:pt idx="13">
                  <c:v>2.9350720140883459</c:v>
                </c:pt>
                <c:pt idx="14">
                  <c:v>1.5127168131880731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DA-4DF1-B006-CF243763F028}"/>
            </c:ext>
          </c:extLst>
        </c:ser>
        <c:ser>
          <c:idx val="3"/>
          <c:order val="3"/>
          <c:tx>
            <c:strRef>
              <c:f>'Total gasto. og helico. '!$W$26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'Total gasto. og helico. '!$S$27:$S$41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'!$W$27:$W$41</c:f>
              <c:numCache>
                <c:formatCode>0.0</c:formatCode>
                <c:ptCount val="15"/>
                <c:pt idx="0">
                  <c:v>4.7702152414194297</c:v>
                </c:pt>
                <c:pt idx="1">
                  <c:v>3.735803945008966</c:v>
                </c:pt>
                <c:pt idx="2">
                  <c:v>11.27713560755568</c:v>
                </c:pt>
                <c:pt idx="3">
                  <c:v>5.0874403815580287</c:v>
                </c:pt>
                <c:pt idx="4">
                  <c:v>1.6051364365971108</c:v>
                </c:pt>
                <c:pt idx="5">
                  <c:v>0</c:v>
                </c:pt>
                <c:pt idx="6">
                  <c:v>1.4898688915375446</c:v>
                </c:pt>
                <c:pt idx="7">
                  <c:v>1.7391304347826089</c:v>
                </c:pt>
                <c:pt idx="8">
                  <c:v>1.1968880909634949</c:v>
                </c:pt>
                <c:pt idx="9">
                  <c:v>2.197802197802198</c:v>
                </c:pt>
                <c:pt idx="10">
                  <c:v>0.63492063492063489</c:v>
                </c:pt>
                <c:pt idx="11">
                  <c:v>5.0035739814152969</c:v>
                </c:pt>
                <c:pt idx="12">
                  <c:v>0</c:v>
                </c:pt>
                <c:pt idx="13">
                  <c:v>3.791138981105783</c:v>
                </c:pt>
                <c:pt idx="14">
                  <c:v>1.3731169673474255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DA-4DF1-B006-CF243763F028}"/>
            </c:ext>
          </c:extLst>
        </c:ser>
        <c:ser>
          <c:idx val="4"/>
          <c:order val="4"/>
          <c:tx>
            <c:strRef>
              <c:f>'Total gasto. og helico. '!$X$26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'Total gasto. og helico. '!$S$27:$S$41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'!$X$27:$X$41</c:f>
              <c:numCache>
                <c:formatCode>0.0</c:formatCode>
                <c:ptCount val="15"/>
                <c:pt idx="0">
                  <c:v>6.2082139446036297</c:v>
                </c:pt>
                <c:pt idx="1">
                  <c:v>4.0298507462686572</c:v>
                </c:pt>
                <c:pt idx="2">
                  <c:v>14.475969889982627</c:v>
                </c:pt>
                <c:pt idx="3">
                  <c:v>6.4760701311009319</c:v>
                </c:pt>
                <c:pt idx="4">
                  <c:v>2.7424094025465227</c:v>
                </c:pt>
                <c:pt idx="5">
                  <c:v>0</c:v>
                </c:pt>
                <c:pt idx="6">
                  <c:v>4.7365304914150377</c:v>
                </c:pt>
                <c:pt idx="7">
                  <c:v>4.0911747516072472</c:v>
                </c:pt>
                <c:pt idx="8">
                  <c:v>1.5183723048891589</c:v>
                </c:pt>
                <c:pt idx="9">
                  <c:v>1.0729613733905579</c:v>
                </c:pt>
                <c:pt idx="10">
                  <c:v>2.2185246810870773</c:v>
                </c:pt>
                <c:pt idx="11">
                  <c:v>1.7833259028087383</c:v>
                </c:pt>
                <c:pt idx="12">
                  <c:v>0</c:v>
                </c:pt>
                <c:pt idx="13">
                  <c:v>4.6010149878556899</c:v>
                </c:pt>
                <c:pt idx="14">
                  <c:v>1.7402041515024171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DA-4DF1-B006-CF243763F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510176"/>
        <c:axId val="78506816"/>
      </c:barChart>
      <c:catAx>
        <c:axId val="7851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8506816"/>
        <c:crosses val="autoZero"/>
        <c:auto val="1"/>
        <c:lblAlgn val="ctr"/>
        <c:lblOffset val="100"/>
        <c:noMultiLvlLbl val="0"/>
      </c:catAx>
      <c:valAx>
        <c:axId val="785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851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gasto. og helico. '!$T$5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gasto. og helico. '!$S$6:$S$20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'!$T$6:$T$20</c:f>
              <c:numCache>
                <c:formatCode>0.0</c:formatCode>
                <c:ptCount val="15"/>
                <c:pt idx="0">
                  <c:v>15.245354930919484</c:v>
                </c:pt>
                <c:pt idx="1">
                  <c:v>19.841861852901687</c:v>
                </c:pt>
                <c:pt idx="2">
                  <c:v>23.302646720368241</c:v>
                </c:pt>
                <c:pt idx="3">
                  <c:v>14.385221078134464</c:v>
                </c:pt>
                <c:pt idx="4">
                  <c:v>16.624401239785854</c:v>
                </c:pt>
                <c:pt idx="5">
                  <c:v>7.0984915705412606</c:v>
                </c:pt>
                <c:pt idx="6">
                  <c:v>18.932874354561104</c:v>
                </c:pt>
                <c:pt idx="7">
                  <c:v>22.712090848363395</c:v>
                </c:pt>
                <c:pt idx="8">
                  <c:v>20.879468522619426</c:v>
                </c:pt>
                <c:pt idx="13">
                  <c:v>20.807613168724281</c:v>
                </c:pt>
                <c:pt idx="14">
                  <c:v>20.974324576174475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6-4F4A-B936-7718571C28CF}"/>
            </c:ext>
          </c:extLst>
        </c:ser>
        <c:ser>
          <c:idx val="1"/>
          <c:order val="1"/>
          <c:tx>
            <c:strRef>
              <c:f>'Total gasto. og helico. '!$U$5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'Total gasto. og helico. '!$S$6:$S$20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'!$U$6:$U$20</c:f>
              <c:numCache>
                <c:formatCode>0.0</c:formatCode>
                <c:ptCount val="15"/>
                <c:pt idx="0">
                  <c:v>15.22248243559719</c:v>
                </c:pt>
                <c:pt idx="1">
                  <c:v>15.566531956293968</c:v>
                </c:pt>
                <c:pt idx="2">
                  <c:v>23.953823953823957</c:v>
                </c:pt>
                <c:pt idx="3">
                  <c:v>13.211066210755362</c:v>
                </c:pt>
                <c:pt idx="4">
                  <c:v>17.99485861182519</c:v>
                </c:pt>
                <c:pt idx="5">
                  <c:v>12.430347192456065</c:v>
                </c:pt>
                <c:pt idx="6">
                  <c:v>25.244719216898506</c:v>
                </c:pt>
                <c:pt idx="7">
                  <c:v>22.161505768063144</c:v>
                </c:pt>
                <c:pt idx="8">
                  <c:v>11.732851985559567</c:v>
                </c:pt>
                <c:pt idx="9">
                  <c:v>11.547344110854503</c:v>
                </c:pt>
                <c:pt idx="10">
                  <c:v>18.491124260355029</c:v>
                </c:pt>
                <c:pt idx="13">
                  <c:v>18.522431157123741</c:v>
                </c:pt>
                <c:pt idx="14">
                  <c:v>20.869761962731509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6-4F4A-B936-7718571C28CF}"/>
            </c:ext>
          </c:extLst>
        </c:ser>
        <c:ser>
          <c:idx val="2"/>
          <c:order val="2"/>
          <c:tx>
            <c:strRef>
              <c:f>'Total gasto. og helico. '!$V$5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'Total gasto. og helico. '!$S$6:$S$20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'!$V$6:$V$20</c:f>
              <c:numCache>
                <c:formatCode>0.0</c:formatCode>
                <c:ptCount val="15"/>
                <c:pt idx="0">
                  <c:v>17.927823050058208</c:v>
                </c:pt>
                <c:pt idx="1">
                  <c:v>14.525306978137166</c:v>
                </c:pt>
                <c:pt idx="2">
                  <c:v>25.294624892210404</c:v>
                </c:pt>
                <c:pt idx="3">
                  <c:v>11.309796729329054</c:v>
                </c:pt>
                <c:pt idx="4">
                  <c:v>14.864470999708539</c:v>
                </c:pt>
                <c:pt idx="5">
                  <c:v>12.860310421286032</c:v>
                </c:pt>
                <c:pt idx="6">
                  <c:v>18.431740081224618</c:v>
                </c:pt>
                <c:pt idx="7">
                  <c:v>27.834749487254616</c:v>
                </c:pt>
                <c:pt idx="8">
                  <c:v>15.792610250297976</c:v>
                </c:pt>
                <c:pt idx="9">
                  <c:v>14.060742407199101</c:v>
                </c:pt>
                <c:pt idx="10">
                  <c:v>21.638330757341574</c:v>
                </c:pt>
                <c:pt idx="11">
                  <c:v>19.288236892148873</c:v>
                </c:pt>
                <c:pt idx="13">
                  <c:v>17.820080085536386</c:v>
                </c:pt>
                <c:pt idx="14">
                  <c:v>19.00028010240937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6-4F4A-B936-7718571C28CF}"/>
            </c:ext>
          </c:extLst>
        </c:ser>
        <c:ser>
          <c:idx val="3"/>
          <c:order val="3"/>
          <c:tx>
            <c:strRef>
              <c:f>'Total gasto. og helico. '!$W$5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'Total gasto. og helico. '!$S$6:$S$20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'!$W$6:$W$20</c:f>
              <c:numCache>
                <c:formatCode>0.0</c:formatCode>
                <c:ptCount val="15"/>
                <c:pt idx="0">
                  <c:v>16.172193135543921</c:v>
                </c:pt>
                <c:pt idx="1">
                  <c:v>17.184698147041242</c:v>
                </c:pt>
                <c:pt idx="2">
                  <c:v>25.937411897378063</c:v>
                </c:pt>
                <c:pt idx="3">
                  <c:v>16.852146263910971</c:v>
                </c:pt>
                <c:pt idx="4">
                  <c:v>17.92402354200107</c:v>
                </c:pt>
                <c:pt idx="5">
                  <c:v>20.036429872495447</c:v>
                </c:pt>
                <c:pt idx="6">
                  <c:v>11.620977353992849</c:v>
                </c:pt>
                <c:pt idx="7">
                  <c:v>30.144927536231886</c:v>
                </c:pt>
                <c:pt idx="8">
                  <c:v>17.055655296229801</c:v>
                </c:pt>
                <c:pt idx="9">
                  <c:v>14.285714285714285</c:v>
                </c:pt>
                <c:pt idx="10">
                  <c:v>16.50793650793651</c:v>
                </c:pt>
                <c:pt idx="11">
                  <c:v>11.913271384322135</c:v>
                </c:pt>
                <c:pt idx="13">
                  <c:v>18.156481823025533</c:v>
                </c:pt>
                <c:pt idx="14">
                  <c:v>19.152572000829913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6-4F4A-B936-7718571C28CF}"/>
            </c:ext>
          </c:extLst>
        </c:ser>
        <c:ser>
          <c:idx val="4"/>
          <c:order val="4"/>
          <c:tx>
            <c:strRef>
              <c:f>'Total gasto. og helico. '!$X$5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B1-4F79-B3DD-35B13D134CB7}"/>
              </c:ext>
            </c:extLst>
          </c:dPt>
          <c:cat>
            <c:strRef>
              <c:f>'Total gasto. og helico. '!$S$6:$S$20</c:f>
              <c:strCache>
                <c:ptCount val="15"/>
                <c:pt idx="0">
                  <c:v>klinik 1</c:v>
                </c:pt>
                <c:pt idx="1">
                  <c:v>klinik 2</c:v>
                </c:pt>
                <c:pt idx="2">
                  <c:v>klinik 3</c:v>
                </c:pt>
                <c:pt idx="3">
                  <c:v>klinik 4</c:v>
                </c:pt>
                <c:pt idx="4">
                  <c:v>klinik 5</c:v>
                </c:pt>
                <c:pt idx="5">
                  <c:v>klinik 6</c:v>
                </c:pt>
                <c:pt idx="6">
                  <c:v>klinik 7</c:v>
                </c:pt>
                <c:pt idx="7">
                  <c:v>klinik 8</c:v>
                </c:pt>
                <c:pt idx="8">
                  <c:v>klinik 9</c:v>
                </c:pt>
                <c:pt idx="9">
                  <c:v>klinik 10</c:v>
                </c:pt>
                <c:pt idx="10">
                  <c:v>klinik 11</c:v>
                </c:pt>
                <c:pt idx="11">
                  <c:v>klinik 12</c:v>
                </c:pt>
                <c:pt idx="12">
                  <c:v>klinik 13</c:v>
                </c:pt>
                <c:pt idx="13">
                  <c:v>Klynge</c:v>
                </c:pt>
                <c:pt idx="14">
                  <c:v>Region </c:v>
                </c:pt>
              </c:strCache>
            </c:strRef>
          </c:cat>
          <c:val>
            <c:numRef>
              <c:f>'Total gasto. og helico. '!$X$6:$X$20</c:f>
              <c:numCache>
                <c:formatCode>0.0</c:formatCode>
                <c:ptCount val="15"/>
                <c:pt idx="0">
                  <c:v>14.087870105062082</c:v>
                </c:pt>
                <c:pt idx="1">
                  <c:v>17.761194029850749</c:v>
                </c:pt>
                <c:pt idx="2">
                  <c:v>24.030110017371165</c:v>
                </c:pt>
                <c:pt idx="3">
                  <c:v>15.005528352550941</c:v>
                </c:pt>
                <c:pt idx="4">
                  <c:v>15.279138099902056</c:v>
                </c:pt>
                <c:pt idx="5">
                  <c:v>21.237303785780238</c:v>
                </c:pt>
                <c:pt idx="6">
                  <c:v>18.946121965660154</c:v>
                </c:pt>
                <c:pt idx="7">
                  <c:v>26.884862653419056</c:v>
                </c:pt>
                <c:pt idx="8">
                  <c:v>23.382933495293045</c:v>
                </c:pt>
                <c:pt idx="9">
                  <c:v>7.5107296137339059</c:v>
                </c:pt>
                <c:pt idx="10">
                  <c:v>14.975041597337771</c:v>
                </c:pt>
                <c:pt idx="11">
                  <c:v>13.597860008916628</c:v>
                </c:pt>
                <c:pt idx="12">
                  <c:v>60.836501901140686</c:v>
                </c:pt>
                <c:pt idx="13">
                  <c:v>17.574692442882249</c:v>
                </c:pt>
                <c:pt idx="14">
                  <c:v>14.766991126175753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6-4F4A-B936-7718571C2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074944"/>
        <c:axId val="168076864"/>
      </c:barChart>
      <c:catAx>
        <c:axId val="1680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8076864"/>
        <c:crosses val="autoZero"/>
        <c:auto val="1"/>
        <c:lblAlgn val="ctr"/>
        <c:lblOffset val="100"/>
        <c:noMultiLvlLbl val="0"/>
      </c:catAx>
      <c:valAx>
        <c:axId val="16807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807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D9-4773-B3EB-02773C8FCFD4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D9-4773-B3EB-02773C8FCFD4}"/>
              </c:ext>
            </c:extLst>
          </c:dPt>
          <c:dPt>
            <c:idx val="16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D9-4773-B3EB-02773C8FCF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Klyngen.xlsx]MAALEPUNKT_1B'!$B$25:$B$41</c:f>
              <c:strCache>
                <c:ptCount val="17"/>
                <c:pt idx="0">
                  <c:v>    1207</c:v>
                </c:pt>
                <c:pt idx="1">
                  <c:v>    1778</c:v>
                </c:pt>
                <c:pt idx="2">
                  <c:v>    1321</c:v>
                </c:pt>
                <c:pt idx="3">
                  <c:v>     433</c:v>
                </c:pt>
                <c:pt idx="4">
                  <c:v>    1567</c:v>
                </c:pt>
                <c:pt idx="5">
                  <c:v>    1666</c:v>
                </c:pt>
                <c:pt idx="6">
                  <c:v>    1589</c:v>
                </c:pt>
                <c:pt idx="7">
                  <c:v>    1145</c:v>
                </c:pt>
                <c:pt idx="8">
                  <c:v>    2099</c:v>
                </c:pt>
                <c:pt idx="9">
                  <c:v>     162</c:v>
                </c:pt>
                <c:pt idx="10">
                  <c:v>     930</c:v>
                </c:pt>
                <c:pt idx="11">
                  <c:v>    1985</c:v>
                </c:pt>
                <c:pt idx="12">
                  <c:v>     601</c:v>
                </c:pt>
                <c:pt idx="14">
                  <c:v>Østfynklyngen</c:v>
                </c:pt>
                <c:pt idx="15">
                  <c:v>Region Syddanmark</c:v>
                </c:pt>
                <c:pt idx="16">
                  <c:v>Danmark</c:v>
                </c:pt>
              </c:strCache>
            </c:strRef>
          </c:cat>
          <c:val>
            <c:numRef>
              <c:f>'[Data eksempel_Østfyn Klyngen.xlsx]MAALEPUNKT_1B'!$C$25:$C$41</c:f>
              <c:numCache>
                <c:formatCode>0</c:formatCode>
                <c:ptCount val="17"/>
                <c:pt idx="0">
                  <c:v>167.53731343283582</c:v>
                </c:pt>
                <c:pt idx="1">
                  <c:v>160.38433111603842</c:v>
                </c:pt>
                <c:pt idx="2">
                  <c:v>144.14414414414415</c:v>
                </c:pt>
                <c:pt idx="3">
                  <c:v>143.19526627218934</c:v>
                </c:pt>
                <c:pt idx="4">
                  <c:v>138.94736842105263</c:v>
                </c:pt>
                <c:pt idx="5">
                  <c:v>138.27732715334105</c:v>
                </c:pt>
                <c:pt idx="6">
                  <c:v>138.02622498274673</c:v>
                </c:pt>
                <c:pt idx="7">
                  <c:v>134.09770687936191</c:v>
                </c:pt>
                <c:pt idx="8">
                  <c:v>125.90673575129534</c:v>
                </c:pt>
                <c:pt idx="9">
                  <c:v>122.4009415457042</c:v>
                </c:pt>
                <c:pt idx="10">
                  <c:v>115.13157894736842</c:v>
                </c:pt>
                <c:pt idx="11">
                  <c:v>112.50757116898849</c:v>
                </c:pt>
                <c:pt idx="12">
                  <c:v>106.30341880341881</c:v>
                </c:pt>
                <c:pt idx="14">
                  <c:v>133.35279379211366</c:v>
                </c:pt>
                <c:pt idx="15">
                  <c:v>123.52359770176446</c:v>
                </c:pt>
                <c:pt idx="16">
                  <c:v>108.27178742226924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D9-4773-B3EB-02773C8FC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321936"/>
        <c:axId val="2007334416"/>
      </c:barChart>
      <c:catAx>
        <c:axId val="2007321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Ydernumre</a:t>
                </a:r>
              </a:p>
            </c:rich>
          </c:tx>
          <c:layout>
            <c:manualLayout>
              <c:xMode val="edge"/>
              <c:yMode val="edge"/>
              <c:x val="0.31250746274531926"/>
              <c:y val="0.78871638275132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07334416"/>
        <c:crosses val="autoZero"/>
        <c:auto val="1"/>
        <c:lblAlgn val="ctr"/>
        <c:lblOffset val="100"/>
        <c:noMultiLvlLbl val="0"/>
      </c:catAx>
      <c:valAx>
        <c:axId val="200733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0732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MAALEPUNKT_1C_5AAR!$F$46</c:f>
              <c:strCache>
                <c:ptCount val="1"/>
                <c:pt idx="0">
                  <c:v>Østfynklyngen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MAALEPUNKT_1C_5AAR!$G$45:$K$45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MAALEPUNKT_1C_5AAR!$G$46:$K$46</c:f>
              <c:numCache>
                <c:formatCode>0</c:formatCode>
                <c:ptCount val="5"/>
                <c:pt idx="0">
                  <c:v>30176.610718028736</c:v>
                </c:pt>
                <c:pt idx="1">
                  <c:v>30408.879322386772</c:v>
                </c:pt>
                <c:pt idx="2">
                  <c:v>34077.557458647403</c:v>
                </c:pt>
                <c:pt idx="3">
                  <c:v>34576.829845010827</c:v>
                </c:pt>
                <c:pt idx="4">
                  <c:v>35220.955954413876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53-4A38-A357-0114E1683FA9}"/>
            </c:ext>
          </c:extLst>
        </c:ser>
        <c:ser>
          <c:idx val="1"/>
          <c:order val="1"/>
          <c:tx>
            <c:strRef>
              <c:f>MAALEPUNKT_1C_5AAR!$F$47</c:f>
              <c:strCache>
                <c:ptCount val="1"/>
                <c:pt idx="0">
                  <c:v>Region Syddanmark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MAALEPUNKT_1C_5AAR!$G$45:$K$45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MAALEPUNKT_1C_5AAR!$G$47:$K$47</c:f>
              <c:numCache>
                <c:formatCode>0</c:formatCode>
                <c:ptCount val="5"/>
                <c:pt idx="0">
                  <c:v>28561.456451310325</c:v>
                </c:pt>
                <c:pt idx="1">
                  <c:v>29516.005474783818</c:v>
                </c:pt>
                <c:pt idx="2">
                  <c:v>30196.160413129739</c:v>
                </c:pt>
                <c:pt idx="3">
                  <c:v>30438.285460807736</c:v>
                </c:pt>
                <c:pt idx="4">
                  <c:v>31050.987131911756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53-4A38-A357-0114E1683FA9}"/>
            </c:ext>
          </c:extLst>
        </c:ser>
        <c:ser>
          <c:idx val="2"/>
          <c:order val="2"/>
          <c:tx>
            <c:strRef>
              <c:f>MAALEPUNKT_1C_5AAR!$F$48</c:f>
              <c:strCache>
                <c:ptCount val="1"/>
                <c:pt idx="0">
                  <c:v>Danmark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MAALEPUNKT_1C_5AAR!$G$45:$K$45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MAALEPUNKT_1C_5AAR!$G$48:$K$48</c:f>
              <c:numCache>
                <c:formatCode>0</c:formatCode>
                <c:ptCount val="5"/>
                <c:pt idx="0">
                  <c:v>24166.350821317978</c:v>
                </c:pt>
                <c:pt idx="1">
                  <c:v>24827.540457156505</c:v>
                </c:pt>
                <c:pt idx="2">
                  <c:v>25361.68635009737</c:v>
                </c:pt>
                <c:pt idx="3">
                  <c:v>25749.762252211811</c:v>
                </c:pt>
                <c:pt idx="4">
                  <c:v>26069.943829904882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53-4A38-A357-0114E1683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320016"/>
        <c:axId val="2007338256"/>
      </c:lineChart>
      <c:catAx>
        <c:axId val="200732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07338256"/>
        <c:crosses val="autoZero"/>
        <c:auto val="1"/>
        <c:lblAlgn val="ctr"/>
        <c:lblOffset val="100"/>
        <c:noMultiLvlLbl val="0"/>
      </c:catAx>
      <c:valAx>
        <c:axId val="200733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0732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eksempel_Østfyn Klyngen_nye figurerDecember.xlsx]MAALEPUNKT_2A'!$O$4</c:f>
              <c:strCache>
                <c:ptCount val="1"/>
                <c:pt idx="0">
                  <c:v>18-64 årige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Klyngen_nye figurerDecember.xlsx]MAALEPUNKT_2A'!$N$5:$N$21</c:f>
              <c:strCache>
                <c:ptCount val="17"/>
                <c:pt idx="0">
                  <c:v>     601</c:v>
                </c:pt>
                <c:pt idx="1">
                  <c:v>    1567</c:v>
                </c:pt>
                <c:pt idx="2">
                  <c:v>    1778</c:v>
                </c:pt>
                <c:pt idx="3">
                  <c:v>    1589</c:v>
                </c:pt>
                <c:pt idx="4">
                  <c:v>    1145</c:v>
                </c:pt>
                <c:pt idx="5">
                  <c:v>    1207</c:v>
                </c:pt>
                <c:pt idx="6">
                  <c:v>    2099</c:v>
                </c:pt>
                <c:pt idx="7">
                  <c:v>    1321</c:v>
                </c:pt>
                <c:pt idx="8">
                  <c:v>    1985</c:v>
                </c:pt>
                <c:pt idx="9">
                  <c:v>     433</c:v>
                </c:pt>
                <c:pt idx="10">
                  <c:v>    1666</c:v>
                </c:pt>
                <c:pt idx="11">
                  <c:v>     162</c:v>
                </c:pt>
                <c:pt idx="12">
                  <c:v>     930</c:v>
                </c:pt>
                <c:pt idx="14">
                  <c:v>Østfynklyngen</c:v>
                </c:pt>
                <c:pt idx="15">
                  <c:v>Region</c:v>
                </c:pt>
                <c:pt idx="16">
                  <c:v>DK</c:v>
                </c:pt>
              </c:strCache>
            </c:strRef>
          </c:cat>
          <c:val>
            <c:numRef>
              <c:f>'[Data eksempel_Østfyn Klyngen_nye figurerDecember.xlsx]MAALEPUNKT_2A'!$O$5:$O$21</c:f>
              <c:numCache>
                <c:formatCode>0</c:formatCode>
                <c:ptCount val="17"/>
                <c:pt idx="0">
                  <c:v>12797.910947712422</c:v>
                </c:pt>
                <c:pt idx="1">
                  <c:v>11916.700700700698</c:v>
                </c:pt>
                <c:pt idx="2">
                  <c:v>11098.354387926209</c:v>
                </c:pt>
                <c:pt idx="3">
                  <c:v>10968.795321637428</c:v>
                </c:pt>
                <c:pt idx="4">
                  <c:v>9673.7465575112565</c:v>
                </c:pt>
                <c:pt idx="5">
                  <c:v>8980.3985803985797</c:v>
                </c:pt>
                <c:pt idx="6">
                  <c:v>8799.4062968515773</c:v>
                </c:pt>
                <c:pt idx="7">
                  <c:v>7938.9029247044191</c:v>
                </c:pt>
                <c:pt idx="8">
                  <c:v>7850.9148619957414</c:v>
                </c:pt>
                <c:pt idx="9">
                  <c:v>6691.1675977653631</c:v>
                </c:pt>
                <c:pt idx="10">
                  <c:v>6490.2170118577042</c:v>
                </c:pt>
                <c:pt idx="11">
                  <c:v>6428.2310617139501</c:v>
                </c:pt>
                <c:pt idx="12">
                  <c:v>5047.175268267757</c:v>
                </c:pt>
                <c:pt idx="14">
                  <c:v>8462.292710890626</c:v>
                </c:pt>
                <c:pt idx="15">
                  <c:v>7527.4281499052122</c:v>
                </c:pt>
                <c:pt idx="16">
                  <c:v>6672.8375176314294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D-42B7-AC9B-31514870352F}"/>
            </c:ext>
          </c:extLst>
        </c:ser>
        <c:ser>
          <c:idx val="1"/>
          <c:order val="1"/>
          <c:tx>
            <c:strRef>
              <c:f>'[Data eksempel_Østfyn Klyngen_nye figurerDecember.xlsx]MAALEPUNKT_2A'!$P$4</c:f>
              <c:strCache>
                <c:ptCount val="1"/>
                <c:pt idx="0">
                  <c:v>65+ årige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Klyngen_nye figurerDecember.xlsx]MAALEPUNKT_2A'!$N$5:$N$21</c:f>
              <c:strCache>
                <c:ptCount val="17"/>
                <c:pt idx="0">
                  <c:v>     601</c:v>
                </c:pt>
                <c:pt idx="1">
                  <c:v>    1567</c:v>
                </c:pt>
                <c:pt idx="2">
                  <c:v>    1778</c:v>
                </c:pt>
                <c:pt idx="3">
                  <c:v>    1589</c:v>
                </c:pt>
                <c:pt idx="4">
                  <c:v>    1145</c:v>
                </c:pt>
                <c:pt idx="5">
                  <c:v>    1207</c:v>
                </c:pt>
                <c:pt idx="6">
                  <c:v>    2099</c:v>
                </c:pt>
                <c:pt idx="7">
                  <c:v>    1321</c:v>
                </c:pt>
                <c:pt idx="8">
                  <c:v>    1985</c:v>
                </c:pt>
                <c:pt idx="9">
                  <c:v>     433</c:v>
                </c:pt>
                <c:pt idx="10">
                  <c:v>    1666</c:v>
                </c:pt>
                <c:pt idx="11">
                  <c:v>     162</c:v>
                </c:pt>
                <c:pt idx="12">
                  <c:v>     930</c:v>
                </c:pt>
                <c:pt idx="14">
                  <c:v>Østfynklyngen</c:v>
                </c:pt>
                <c:pt idx="15">
                  <c:v>Region</c:v>
                </c:pt>
                <c:pt idx="16">
                  <c:v>DK</c:v>
                </c:pt>
              </c:strCache>
            </c:strRef>
          </c:cat>
          <c:val>
            <c:numRef>
              <c:f>'[Data eksempel_Østfyn Klyngen_nye figurerDecember.xlsx]MAALEPUNKT_2A'!$P$5:$P$21</c:f>
              <c:numCache>
                <c:formatCode>0</c:formatCode>
                <c:ptCount val="17"/>
                <c:pt idx="0">
                  <c:v>7605.458333333333</c:v>
                </c:pt>
                <c:pt idx="1">
                  <c:v>4591.5352112676055</c:v>
                </c:pt>
                <c:pt idx="2">
                  <c:v>8750.2529989094855</c:v>
                </c:pt>
                <c:pt idx="3">
                  <c:v>10566.94562647754</c:v>
                </c:pt>
                <c:pt idx="4">
                  <c:v>9806.9706819630355</c:v>
                </c:pt>
                <c:pt idx="5">
                  <c:v>6012.2763700648202</c:v>
                </c:pt>
                <c:pt idx="6">
                  <c:v>11988.810402684561</c:v>
                </c:pt>
                <c:pt idx="7">
                  <c:v>4497.1744186046499</c:v>
                </c:pt>
                <c:pt idx="8">
                  <c:v>4415.6948257655731</c:v>
                </c:pt>
                <c:pt idx="9">
                  <c:v>3589.8214285714284</c:v>
                </c:pt>
                <c:pt idx="10">
                  <c:v>5980.0316381418088</c:v>
                </c:pt>
                <c:pt idx="11">
                  <c:v>4146.1060154854076</c:v>
                </c:pt>
                <c:pt idx="12">
                  <c:v>1867.7792041078303</c:v>
                </c:pt>
                <c:pt idx="14">
                  <c:v>6489.9262093862808</c:v>
                </c:pt>
                <c:pt idx="15">
                  <c:v>6860.7432085921073</c:v>
                </c:pt>
                <c:pt idx="16">
                  <c:v>7414.4617128996479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FD-42B7-AC9B-315148703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441408"/>
        <c:axId val="1414440928"/>
      </c:barChart>
      <c:catAx>
        <c:axId val="14144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14440928"/>
        <c:crosses val="autoZero"/>
        <c:auto val="1"/>
        <c:lblAlgn val="ctr"/>
        <c:lblOffset val="100"/>
        <c:noMultiLvlLbl val="0"/>
      </c:catAx>
      <c:valAx>
        <c:axId val="141444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1444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'[Data eksempel_Østfyn Klyngen.xlsx]MAALEPUNKT_2C_5AAR'!$B$12</c:f>
              <c:strCache>
                <c:ptCount val="1"/>
                <c:pt idx="0">
                  <c:v>NSAID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Klyngen.xlsx]MAALEPUNKT_2C_5AAR'!$C$11:$G$11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'[Data eksempel_Østfyn Klyngen.xlsx]MAALEPUNKT_2C_5AAR'!$C$12:$G$12</c:f>
              <c:numCache>
                <c:formatCode>0</c:formatCode>
                <c:ptCount val="5"/>
                <c:pt idx="0">
                  <c:v>8667.959609043799</c:v>
                </c:pt>
                <c:pt idx="1">
                  <c:v>7729.772047151926</c:v>
                </c:pt>
                <c:pt idx="2">
                  <c:v>7968.5308310992332</c:v>
                </c:pt>
                <c:pt idx="3">
                  <c:v>7946.5642540838571</c:v>
                </c:pt>
                <c:pt idx="4">
                  <c:v>7824.3646415140756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69-4109-99F5-066383EE4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5929135"/>
        <c:axId val="1245931055"/>
      </c:lineChart>
      <c:catAx>
        <c:axId val="124592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45931055"/>
        <c:crosses val="autoZero"/>
        <c:auto val="1"/>
        <c:lblAlgn val="ctr"/>
        <c:lblOffset val="100"/>
        <c:noMultiLvlLbl val="0"/>
      </c:catAx>
      <c:valAx>
        <c:axId val="124593105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4592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eksempel_Østfyn Klyngen.xlsx]MAALEPUNKT_3A'!$C$73</c:f>
              <c:strCache>
                <c:ptCount val="1"/>
                <c:pt idx="0">
                  <c:v>18-64 årige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Klyngen.xlsx]MAALEPUNKT_3A'!$B$74:$B$90</c:f>
              <c:strCache>
                <c:ptCount val="17"/>
                <c:pt idx="0">
                  <c:v>     601</c:v>
                </c:pt>
                <c:pt idx="1">
                  <c:v>    1589</c:v>
                </c:pt>
                <c:pt idx="2">
                  <c:v>    1778</c:v>
                </c:pt>
                <c:pt idx="3">
                  <c:v>    1145</c:v>
                </c:pt>
                <c:pt idx="4">
                  <c:v>    1207</c:v>
                </c:pt>
                <c:pt idx="5">
                  <c:v>    1567</c:v>
                </c:pt>
                <c:pt idx="6">
                  <c:v>    2099</c:v>
                </c:pt>
                <c:pt idx="7">
                  <c:v>     433</c:v>
                </c:pt>
                <c:pt idx="8">
                  <c:v>    1321</c:v>
                </c:pt>
                <c:pt idx="9">
                  <c:v>    1666</c:v>
                </c:pt>
                <c:pt idx="10">
                  <c:v>    1985</c:v>
                </c:pt>
                <c:pt idx="11">
                  <c:v>     162</c:v>
                </c:pt>
                <c:pt idx="12">
                  <c:v>     930</c:v>
                </c:pt>
                <c:pt idx="14">
                  <c:v>Østfynklyngen</c:v>
                </c:pt>
                <c:pt idx="15">
                  <c:v>Region</c:v>
                </c:pt>
                <c:pt idx="16">
                  <c:v>Danmark</c:v>
                </c:pt>
              </c:strCache>
            </c:strRef>
          </c:cat>
          <c:val>
            <c:numRef>
              <c:f>'[Data eksempel_Østfyn Klyngen.xlsx]MAALEPUNKT_3A'!$C$74:$C$90</c:f>
              <c:numCache>
                <c:formatCode>0.0</c:formatCode>
                <c:ptCount val="17"/>
                <c:pt idx="0">
                  <c:v>18.790849673202615</c:v>
                </c:pt>
                <c:pt idx="1">
                  <c:v>17.543859649122808</c:v>
                </c:pt>
                <c:pt idx="2">
                  <c:v>13.974287311347121</c:v>
                </c:pt>
                <c:pt idx="3">
                  <c:v>12.279983626688498</c:v>
                </c:pt>
                <c:pt idx="4">
                  <c:v>11.466011466011466</c:v>
                </c:pt>
                <c:pt idx="5">
                  <c:v>11.011011011011011</c:v>
                </c:pt>
                <c:pt idx="6">
                  <c:v>10.869565217391305</c:v>
                </c:pt>
                <c:pt idx="7">
                  <c:v>9.3109869646182499</c:v>
                </c:pt>
                <c:pt idx="8">
                  <c:v>8.7118855009334162</c:v>
                </c:pt>
                <c:pt idx="9">
                  <c:v>8.4697910784867307</c:v>
                </c:pt>
                <c:pt idx="10">
                  <c:v>8.2802547770700645</c:v>
                </c:pt>
                <c:pt idx="11">
                  <c:v>7.6045627376425857</c:v>
                </c:pt>
                <c:pt idx="12">
                  <c:v>4.087889626980072</c:v>
                </c:pt>
                <c:pt idx="14">
                  <c:v>10.247006795383454</c:v>
                </c:pt>
                <c:pt idx="15">
                  <c:v>8.061557956515939</c:v>
                </c:pt>
                <c:pt idx="16">
                  <c:v>7.0772082464074808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0-4330-91D9-96F0FA386FD3}"/>
            </c:ext>
          </c:extLst>
        </c:ser>
        <c:ser>
          <c:idx val="1"/>
          <c:order val="1"/>
          <c:tx>
            <c:strRef>
              <c:f>'[Data eksempel_Østfyn Klyngen.xlsx]MAALEPUNKT_3A'!$D$73</c:f>
              <c:strCache>
                <c:ptCount val="1"/>
                <c:pt idx="0">
                  <c:v>65+årige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Klyngen.xlsx]MAALEPUNKT_3A'!$B$74:$B$90</c:f>
              <c:strCache>
                <c:ptCount val="17"/>
                <c:pt idx="0">
                  <c:v>     601</c:v>
                </c:pt>
                <c:pt idx="1">
                  <c:v>    1589</c:v>
                </c:pt>
                <c:pt idx="2">
                  <c:v>    1778</c:v>
                </c:pt>
                <c:pt idx="3">
                  <c:v>    1145</c:v>
                </c:pt>
                <c:pt idx="4">
                  <c:v>    1207</c:v>
                </c:pt>
                <c:pt idx="5">
                  <c:v>    1567</c:v>
                </c:pt>
                <c:pt idx="6">
                  <c:v>    2099</c:v>
                </c:pt>
                <c:pt idx="7">
                  <c:v>     433</c:v>
                </c:pt>
                <c:pt idx="8">
                  <c:v>    1321</c:v>
                </c:pt>
                <c:pt idx="9">
                  <c:v>    1666</c:v>
                </c:pt>
                <c:pt idx="10">
                  <c:v>    1985</c:v>
                </c:pt>
                <c:pt idx="11">
                  <c:v>     162</c:v>
                </c:pt>
                <c:pt idx="12">
                  <c:v>     930</c:v>
                </c:pt>
                <c:pt idx="14">
                  <c:v>Østfynklyngen</c:v>
                </c:pt>
                <c:pt idx="15">
                  <c:v>Region</c:v>
                </c:pt>
                <c:pt idx="16">
                  <c:v>Danmark</c:v>
                </c:pt>
              </c:strCache>
            </c:strRef>
          </c:cat>
          <c:val>
            <c:numRef>
              <c:f>'[Data eksempel_Østfyn Klyngen.xlsx]MAALEPUNKT_3A'!$D$74:$D$90</c:f>
              <c:numCache>
                <c:formatCode>0.0</c:formatCode>
                <c:ptCount val="17"/>
                <c:pt idx="0">
                  <c:v>7.716049382716049</c:v>
                </c:pt>
                <c:pt idx="1">
                  <c:v>11.82033096926714</c:v>
                </c:pt>
                <c:pt idx="2">
                  <c:v>13.086150490730644</c:v>
                </c:pt>
                <c:pt idx="3">
                  <c:v>14.021669853409815</c:v>
                </c:pt>
                <c:pt idx="4">
                  <c:v>8.2498526812021211</c:v>
                </c:pt>
                <c:pt idx="5">
                  <c:v>9.3896713615023479</c:v>
                </c:pt>
                <c:pt idx="6">
                  <c:v>19.29530201342282</c:v>
                </c:pt>
                <c:pt idx="7">
                  <c:v>3.2467532467532467</c:v>
                </c:pt>
                <c:pt idx="8">
                  <c:v>7.3995771670190278</c:v>
                </c:pt>
                <c:pt idx="9">
                  <c:v>6.1124694376528117</c:v>
                </c:pt>
                <c:pt idx="10">
                  <c:v>5.2798310454065467</c:v>
                </c:pt>
                <c:pt idx="11">
                  <c:v>6.5515187611673618</c:v>
                </c:pt>
                <c:pt idx="12">
                  <c:v>1.2836970474967908</c:v>
                </c:pt>
                <c:pt idx="14">
                  <c:v>9.025270758122744</c:v>
                </c:pt>
                <c:pt idx="15">
                  <c:v>8.641478357528241</c:v>
                </c:pt>
                <c:pt idx="16">
                  <c:v>9.3857069286197667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0-4330-91D9-96F0FA386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392448"/>
        <c:axId val="337400128"/>
      </c:barChart>
      <c:catAx>
        <c:axId val="3373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37400128"/>
        <c:crosses val="autoZero"/>
        <c:auto val="1"/>
        <c:lblAlgn val="ctr"/>
        <c:lblOffset val="100"/>
        <c:noMultiLvlLbl val="0"/>
      </c:catAx>
      <c:valAx>
        <c:axId val="3374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373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eksempel_Østfyn Klyngen.xlsx]MAALEPUNKT_4'!$C$26</c:f>
              <c:strCache>
                <c:ptCount val="1"/>
                <c:pt idx="0">
                  <c:v>sikr19_365NSAID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4C-49AC-8373-3C1BB909F714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4C-49AC-8373-3C1BB909F714}"/>
              </c:ext>
            </c:extLst>
          </c:dPt>
          <c:dPt>
            <c:idx val="16"/>
            <c:invertIfNegative val="0"/>
            <c:bubble3D val="0"/>
            <c:spPr>
              <a:solidFill>
                <a:srgbClr val="4454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4C-49AC-8373-3C1BB909F7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Klyngen.xlsx]MAALEPUNKT_4'!$A$27:$B$43</c:f>
              <c:strCache>
                <c:ptCount val="17"/>
                <c:pt idx="0">
                  <c:v>    1778</c:v>
                </c:pt>
                <c:pt idx="1">
                  <c:v>    1589</c:v>
                </c:pt>
                <c:pt idx="2">
                  <c:v>     601</c:v>
                </c:pt>
                <c:pt idx="3">
                  <c:v>    2099</c:v>
                </c:pt>
                <c:pt idx="4">
                  <c:v>    1145</c:v>
                </c:pt>
                <c:pt idx="5">
                  <c:v>    1207</c:v>
                </c:pt>
                <c:pt idx="6">
                  <c:v>    1321</c:v>
                </c:pt>
                <c:pt idx="7">
                  <c:v>     433</c:v>
                </c:pt>
                <c:pt idx="8">
                  <c:v>    1666</c:v>
                </c:pt>
                <c:pt idx="9">
                  <c:v>     162</c:v>
                </c:pt>
                <c:pt idx="10">
                  <c:v>    1567</c:v>
                </c:pt>
                <c:pt idx="11">
                  <c:v>    1985</c:v>
                </c:pt>
                <c:pt idx="12">
                  <c:v>     930</c:v>
                </c:pt>
                <c:pt idx="14">
                  <c:v>Østfynklyngen</c:v>
                </c:pt>
                <c:pt idx="15">
                  <c:v>Region Syddanmark</c:v>
                </c:pt>
                <c:pt idx="16">
                  <c:v>Danmark</c:v>
                </c:pt>
              </c:strCache>
              <c:extLst/>
            </c:strRef>
          </c:cat>
          <c:val>
            <c:numRef>
              <c:f>'[Data eksempel_Østfyn Klyngen.xlsx]MAALEPUNKT_4'!$C$27:$C$43</c:f>
              <c:numCache>
                <c:formatCode>0.0</c:formatCode>
                <c:ptCount val="17"/>
                <c:pt idx="0">
                  <c:v>7.390983000739098</c:v>
                </c:pt>
                <c:pt idx="1">
                  <c:v>6.2111801242236027</c:v>
                </c:pt>
                <c:pt idx="2">
                  <c:v>4.2735042735042734</c:v>
                </c:pt>
                <c:pt idx="3">
                  <c:v>3.6269430051813472</c:v>
                </c:pt>
                <c:pt idx="4">
                  <c:v>3.4895314057826519</c:v>
                </c:pt>
                <c:pt idx="5">
                  <c:v>3.1716417910447761</c:v>
                </c:pt>
                <c:pt idx="6">
                  <c:v>2.7418723070896984</c:v>
                </c:pt>
                <c:pt idx="7">
                  <c:v>2.3668639053254439</c:v>
                </c:pt>
                <c:pt idx="8">
                  <c:v>1.9312475859405176</c:v>
                </c:pt>
                <c:pt idx="9">
                  <c:v>1.5692428403295411</c:v>
                </c:pt>
                <c:pt idx="10">
                  <c:v>1.4035087719298245</c:v>
                </c:pt>
                <c:pt idx="11">
                  <c:v>1.0599636583888552</c:v>
                </c:pt>
                <c:pt idx="12">
                  <c:v>0.73099415204678364</c:v>
                </c:pt>
                <c:pt idx="14">
                  <c:v>2.7974409496703885</c:v>
                </c:pt>
                <c:pt idx="15">
                  <c:v>2.4856158360583906</c:v>
                </c:pt>
                <c:pt idx="16">
                  <c:v>2.323700300164957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C-49AC-8373-3C1BB909F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959375"/>
        <c:axId val="777958415"/>
      </c:barChart>
      <c:catAx>
        <c:axId val="77795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77958415"/>
        <c:crosses val="autoZero"/>
        <c:auto val="1"/>
        <c:lblAlgn val="ctr"/>
        <c:lblOffset val="100"/>
        <c:noMultiLvlLbl val="0"/>
      </c:catAx>
      <c:valAx>
        <c:axId val="77795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779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9070415"/>
        <c:axId val="1129068015"/>
      </c:barChart>
      <c:catAx>
        <c:axId val="112907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29068015"/>
        <c:crosses val="autoZero"/>
        <c:auto val="1"/>
        <c:lblAlgn val="ctr"/>
        <c:lblOffset val="100"/>
        <c:noMultiLvlLbl val="0"/>
      </c:catAx>
      <c:valAx>
        <c:axId val="112906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2907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eksempel_Østfyn Klyngen_nye figurerDecember.xlsx]MAALEPUNKT_3A'!$AF$1</c:f>
              <c:strCache>
                <c:ptCount val="1"/>
                <c:pt idx="0">
                  <c:v>18-64 årige</c:v>
                </c:pt>
              </c:strCache>
            </c:strRef>
          </c:tx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Klyngen_nye figurerDecember.xlsx]MAALEPUNKT_3A'!$AE$2:$AE$18</c:f>
              <c:strCache>
                <c:ptCount val="17"/>
                <c:pt idx="0">
                  <c:v>    1207</c:v>
                </c:pt>
                <c:pt idx="1">
                  <c:v>    1321</c:v>
                </c:pt>
                <c:pt idx="2">
                  <c:v>    1589</c:v>
                </c:pt>
                <c:pt idx="3">
                  <c:v>    1145</c:v>
                </c:pt>
                <c:pt idx="4">
                  <c:v>    1778</c:v>
                </c:pt>
                <c:pt idx="5">
                  <c:v>    1666</c:v>
                </c:pt>
                <c:pt idx="6">
                  <c:v>    1985</c:v>
                </c:pt>
                <c:pt idx="7">
                  <c:v>    1567</c:v>
                </c:pt>
                <c:pt idx="8">
                  <c:v>     433</c:v>
                </c:pt>
                <c:pt idx="9">
                  <c:v>     930</c:v>
                </c:pt>
                <c:pt idx="10">
                  <c:v>    2099</c:v>
                </c:pt>
                <c:pt idx="11">
                  <c:v>     162</c:v>
                </c:pt>
                <c:pt idx="12">
                  <c:v>     601</c:v>
                </c:pt>
                <c:pt idx="14">
                  <c:v>Østfynklyngen</c:v>
                </c:pt>
                <c:pt idx="15">
                  <c:v>Region Syd</c:v>
                </c:pt>
                <c:pt idx="16">
                  <c:v>Danmark</c:v>
                </c:pt>
              </c:strCache>
            </c:strRef>
          </c:cat>
          <c:val>
            <c:numRef>
              <c:f>'[Data eksempel_Østfyn Klyngen_nye figurerDecember.xlsx]MAALEPUNKT_3A'!$AF$2:$AF$18</c:f>
              <c:numCache>
                <c:formatCode>0</c:formatCode>
                <c:ptCount val="17"/>
                <c:pt idx="0">
                  <c:v>45.794392523364486</c:v>
                </c:pt>
                <c:pt idx="1">
                  <c:v>37.837837837837832</c:v>
                </c:pt>
                <c:pt idx="2">
                  <c:v>37.142857142857139</c:v>
                </c:pt>
                <c:pt idx="3">
                  <c:v>36.231884057971023</c:v>
                </c:pt>
                <c:pt idx="4">
                  <c:v>34.848484848484851</c:v>
                </c:pt>
                <c:pt idx="5">
                  <c:v>34.782608695652165</c:v>
                </c:pt>
                <c:pt idx="6">
                  <c:v>33.04347826086957</c:v>
                </c:pt>
                <c:pt idx="7">
                  <c:v>32.142857142857146</c:v>
                </c:pt>
                <c:pt idx="8">
                  <c:v>30.76923076923077</c:v>
                </c:pt>
                <c:pt idx="9">
                  <c:v>29.268292682926827</c:v>
                </c:pt>
                <c:pt idx="10">
                  <c:v>27.499999999999996</c:v>
                </c:pt>
                <c:pt idx="11">
                  <c:v>24.444444444444443</c:v>
                </c:pt>
                <c:pt idx="12">
                  <c:v>17.647058823529409</c:v>
                </c:pt>
                <c:pt idx="14">
                  <c:v>32.904884318766072</c:v>
                </c:pt>
                <c:pt idx="15">
                  <c:v>35.297728667894418</c:v>
                </c:pt>
                <c:pt idx="16">
                  <c:v>34.366197183098599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C-476C-A80B-E2775A77914C}"/>
            </c:ext>
          </c:extLst>
        </c:ser>
        <c:ser>
          <c:idx val="1"/>
          <c:order val="1"/>
          <c:tx>
            <c:strRef>
              <c:f>'[Data eksempel_Østfyn Klyngen_nye figurerDecember.xlsx]MAALEPUNKT_3A'!$AG$1</c:f>
              <c:strCache>
                <c:ptCount val="1"/>
                <c:pt idx="0">
                  <c:v>65+ årige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'[Data eksempel_Østfyn Klyngen_nye figurerDecember.xlsx]MAALEPUNKT_3A'!$AE$2:$AE$18</c:f>
              <c:strCache>
                <c:ptCount val="17"/>
                <c:pt idx="0">
                  <c:v>    1207</c:v>
                </c:pt>
                <c:pt idx="1">
                  <c:v>    1321</c:v>
                </c:pt>
                <c:pt idx="2">
                  <c:v>    1589</c:v>
                </c:pt>
                <c:pt idx="3">
                  <c:v>    1145</c:v>
                </c:pt>
                <c:pt idx="4">
                  <c:v>    1778</c:v>
                </c:pt>
                <c:pt idx="5">
                  <c:v>    1666</c:v>
                </c:pt>
                <c:pt idx="6">
                  <c:v>    1985</c:v>
                </c:pt>
                <c:pt idx="7">
                  <c:v>    1567</c:v>
                </c:pt>
                <c:pt idx="8">
                  <c:v>     433</c:v>
                </c:pt>
                <c:pt idx="9">
                  <c:v>     930</c:v>
                </c:pt>
                <c:pt idx="10">
                  <c:v>    2099</c:v>
                </c:pt>
                <c:pt idx="11">
                  <c:v>     162</c:v>
                </c:pt>
                <c:pt idx="12">
                  <c:v>     601</c:v>
                </c:pt>
                <c:pt idx="14">
                  <c:v>Østfynklyngen</c:v>
                </c:pt>
                <c:pt idx="15">
                  <c:v>Region Syd</c:v>
                </c:pt>
                <c:pt idx="16">
                  <c:v>Danmark</c:v>
                </c:pt>
              </c:strCache>
            </c:strRef>
          </c:cat>
          <c:val>
            <c:numRef>
              <c:f>'[Data eksempel_Østfyn Klyngen_nye figurerDecember.xlsx]MAALEPUNKT_3A'!$AG$2:$AG$18</c:f>
              <c:numCache>
                <c:formatCode>0</c:formatCode>
                <c:ptCount val="17"/>
                <c:pt idx="0">
                  <c:v>25</c:v>
                </c:pt>
                <c:pt idx="1">
                  <c:v>30.172413793103448</c:v>
                </c:pt>
                <c:pt idx="2">
                  <c:v>34.166666666666664</c:v>
                </c:pt>
                <c:pt idx="3">
                  <c:v>28.440366972477062</c:v>
                </c:pt>
                <c:pt idx="4">
                  <c:v>38.613861386138616</c:v>
                </c:pt>
                <c:pt idx="5">
                  <c:v>25.316455696202528</c:v>
                </c:pt>
                <c:pt idx="6">
                  <c:v>24.444444444444446</c:v>
                </c:pt>
                <c:pt idx="7">
                  <c:v>29.66101694915254</c:v>
                </c:pt>
                <c:pt idx="8">
                  <c:v>36.53846153846154</c:v>
                </c:pt>
                <c:pt idx="9">
                  <c:v>37.209302325581397</c:v>
                </c:pt>
                <c:pt idx="10">
                  <c:v>40</c:v>
                </c:pt>
                <c:pt idx="11">
                  <c:v>35.675675675675677</c:v>
                </c:pt>
                <c:pt idx="12">
                  <c:v>41.666666666666664</c:v>
                </c:pt>
                <c:pt idx="14">
                  <c:v>31.726457399103136</c:v>
                </c:pt>
                <c:pt idx="15">
                  <c:v>32.839397924886747</c:v>
                </c:pt>
                <c:pt idx="16">
                  <c:v>32.108475516715217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CC-476C-A80B-E2775A779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4287"/>
        <c:axId val="5161967"/>
      </c:barChart>
      <c:catAx>
        <c:axId val="515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61967"/>
        <c:crosses val="autoZero"/>
        <c:auto val="1"/>
        <c:lblAlgn val="ctr"/>
        <c:lblOffset val="100"/>
        <c:noMultiLvlLbl val="0"/>
      </c:catAx>
      <c:valAx>
        <c:axId val="516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15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2612192-F3C5-4BD9-9F72-1FD224D0DA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C132E5-CD1B-40B6-9377-9B02D6B6CA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977FB-8F92-476A-8439-3FFE612C83C7}" type="datetimeFigureOut">
              <a:rPr lang="da-DK" smtClean="0"/>
              <a:t>19-02-2024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EFFC858-788D-48BF-9791-2C8C683C77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83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E65B410-9681-42FC-AF1C-5F606A627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83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C1ADA-5896-4B2D-A633-0AE83E459B9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2632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86FF4-F6A9-421A-ADA2-D93A91F28A89}" type="datetimeFigureOut">
              <a:rPr lang="da-DK" smtClean="0"/>
              <a:t>19-02-2024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394A-C10D-42AB-8CF1-29B05F6C07C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9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a-DK" b="1" i="0" dirty="0">
                <a:cs typeface="Calibri"/>
              </a:rPr>
              <a:t>HUSK:</a:t>
            </a:r>
          </a:p>
          <a:p>
            <a:pPr>
              <a:defRPr/>
            </a:pPr>
            <a:endParaRPr lang="da-DK" b="0" i="0" dirty="0">
              <a:cs typeface="Calibri"/>
            </a:endParaRPr>
          </a:p>
          <a:p>
            <a:pPr>
              <a:defRPr/>
            </a:pPr>
            <a:r>
              <a:rPr lang="da-DK" b="0" i="0" dirty="0">
                <a:cs typeface="Calibri"/>
              </a:rPr>
              <a:t>Sørg for at mødet foregår i et rum, der er egnet til gruppearbejde. Husk </a:t>
            </a:r>
            <a:r>
              <a:rPr lang="da-DK" b="0" i="0" dirty="0" err="1">
                <a:cs typeface="Calibri"/>
              </a:rPr>
              <a:t>powerpoint</a:t>
            </a:r>
            <a:r>
              <a:rPr lang="da-DK" b="0" i="0" dirty="0">
                <a:cs typeface="Calibri"/>
              </a:rPr>
              <a:t>-projektor og skriveredskaber. </a:t>
            </a:r>
          </a:p>
          <a:p>
            <a:pPr>
              <a:defRPr/>
            </a:pPr>
            <a:endParaRPr lang="da-DK" b="0" i="0" dirty="0">
              <a:cs typeface="Calibri"/>
            </a:endParaRPr>
          </a:p>
          <a:p>
            <a:pPr>
              <a:defRPr/>
            </a:pPr>
            <a:r>
              <a:rPr lang="da-DK" b="0" i="0" dirty="0">
                <a:cs typeface="Calibri"/>
              </a:rPr>
              <a:t>Medbring mødenoter og implementeringsplan og uddelingskopier med praksisdata (vigtigt at sidstnævnte først uddeles efter pausen). </a:t>
            </a:r>
          </a:p>
          <a:p>
            <a:pPr>
              <a:defRPr/>
            </a:pPr>
            <a:endParaRPr lang="da-DK" b="0" i="0" dirty="0">
              <a:cs typeface="Calibri"/>
            </a:endParaRPr>
          </a:p>
          <a:p>
            <a:pPr>
              <a:defRPr/>
            </a:pPr>
            <a:r>
              <a:rPr lang="da-DK" b="0" i="0" dirty="0">
                <a:cs typeface="Calibri"/>
              </a:rPr>
              <a:t>Til mødelederen print evt. en version af </a:t>
            </a:r>
            <a:r>
              <a:rPr lang="da-DK" b="0" i="0" dirty="0" err="1">
                <a:cs typeface="Calibri"/>
              </a:rPr>
              <a:t>powerpointen</a:t>
            </a:r>
            <a:r>
              <a:rPr lang="da-DK" b="0" i="0" dirty="0">
                <a:cs typeface="Calibri"/>
              </a:rPr>
              <a:t> inkl. noter og medbring ”Detaljeret program til mødelederen”. </a:t>
            </a:r>
          </a:p>
          <a:p>
            <a:pPr>
              <a:defRPr/>
            </a:pPr>
            <a:endParaRPr lang="da-DK" b="0" i="0" dirty="0">
              <a:cs typeface="Calibri"/>
            </a:endParaRPr>
          </a:p>
          <a:p>
            <a:pPr>
              <a:defRPr/>
            </a:pPr>
            <a:r>
              <a:rPr lang="da-DK" b="0" i="0" dirty="0">
                <a:cs typeface="Calibri"/>
              </a:rPr>
              <a:t>Deltagerne skal til en start </a:t>
            </a:r>
            <a:r>
              <a:rPr lang="da-DK" b="0" i="0" u="sng" dirty="0">
                <a:cs typeface="Calibri"/>
              </a:rPr>
              <a:t>IKKE</a:t>
            </a:r>
            <a:r>
              <a:rPr lang="da-DK" b="0" i="0" dirty="0">
                <a:cs typeface="Calibri"/>
              </a:rPr>
              <a:t> sidde sammen med kolleger fra egen praksis. I blok 3, hvor deltagerne skal vurdere om der skal ske ændringer i egen praksis – skal de sidde sammen. Sololæger sidder sammen.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92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Forklaring til slide: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 introducerer mødelederen til blok 1 – indholdet og det efterfølgende gruppearbejde. Blok 1 er den længste blok i dagens program – og der er afsat 80 minutter til denne del.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skal gennemgå 5 målepunkter og to figurer (der viser udviklingen de seneste fem år for hhv. brug af PPI og NSAID).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Brug af PPI og NSAID vises opgjort i antal patenter der har indløst recept det seneste år og i DDD det seneste år.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12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Forklaring til slide: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Brug af PPI opgjort som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da-DK" dirty="0"/>
              <a:t>DDD</a:t>
            </a:r>
          </a:p>
          <a:p>
            <a:pPr marL="171450" indent="-171450">
              <a:buFontTx/>
              <a:buChar char="-"/>
            </a:pPr>
            <a:r>
              <a:rPr lang="da-DK" dirty="0"/>
              <a:t>Antal patienter</a:t>
            </a:r>
          </a:p>
          <a:p>
            <a:pPr marL="171450" indent="-171450">
              <a:buFontTx/>
              <a:buChar char="-"/>
            </a:pPr>
            <a:r>
              <a:rPr lang="da-DK" dirty="0"/>
              <a:t>Figur viser </a:t>
            </a:r>
            <a:r>
              <a:rPr lang="da-DK" dirty="0" err="1"/>
              <a:t>udviklinge</a:t>
            </a:r>
            <a:r>
              <a:rPr lang="da-DK" dirty="0"/>
              <a:t>  over forbruget de seneste fem år (DDD). Dette er opgjort for klyngen samlet – og ses i forhold til udviklingen regionalt og nationalt.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01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dirty="0"/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Søjlediagrammet viser klyngens ydere opgjort for antal indløste recepter på PPI, klyngens gennemsnit samt regionalt og nationalt gennemsnit.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168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dirty="0"/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Søjlediagrammet viser klyngens ydere opgjort for antal patienter med mindst én indløst recept pr. 1.000 sikrede. 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60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dirty="0"/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 ses udviklingen de seneste fem år for klyngens samlet set – sammenlignet med udviklingen på regionalt og nationalt niveau. 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000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Mødedeltagerne skal nu, med udgangspunkt i de grafer de netop har set, besvare de tre oplistede spørgsmål to og 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 mødedeltagerne sætte sig sammen med sidemanden og gennemgå de tre spørgsmål. De kan notere pointer i arket til mødenoter. </a:t>
            </a:r>
          </a:p>
          <a:p>
            <a:pPr marL="137795" marR="92583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528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gennemgås i plenum hvad der er blevet talt om i grupperne.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 deltagerne fortælle om, hvad de har talt om. </a:t>
            </a:r>
          </a:p>
          <a:p>
            <a:pPr marL="137795" marR="92583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764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Forklaring til slide: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skal nu se på brugen af NSAID:</a:t>
            </a:r>
          </a:p>
          <a:p>
            <a:pPr marL="309245" marR="925830" lvl="0" indent="-17145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Opgøres i DDD</a:t>
            </a:r>
          </a:p>
          <a:p>
            <a:pPr marL="309245" marR="925830" lvl="0" indent="-17145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 der viser udviklingen over de seneste fem år </a:t>
            </a:r>
          </a:p>
          <a:p>
            <a:pPr marL="309245" marR="925830" lvl="0" indent="-17145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Langtidsbrug af NSAID</a:t>
            </a:r>
          </a:p>
          <a:p>
            <a:pPr marL="309245" marR="925830" lvl="0" indent="-17145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Højdosisbrug af </a:t>
            </a:r>
            <a:r>
              <a:rPr lang="da-DK" sz="1200" i="0" u="none" dirty="0" err="1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Nsaid</a:t>
            </a: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09245" marR="925830" lvl="0" indent="-17145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a-DK" sz="1200" i="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7959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/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Søjlediagrammet viser klyngens ydere opgjort for antal indløste recepter.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5395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dirty="0"/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Stabil udvikling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08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til, hvad du kan sige: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dag skal vi beskæftige os med dyspepsi.  Med udgangspunkt i opgørelser af forbrug af PPI, NSAID samt </a:t>
            </a:r>
            <a:r>
              <a:rPr lang="da-DK" dirty="0"/>
              <a:t>opgørelser af antal </a:t>
            </a:r>
            <a:r>
              <a:rPr lang="da-DK" dirty="0" err="1"/>
              <a:t>helicobacter</a:t>
            </a:r>
            <a:r>
              <a:rPr lang="da-DK" dirty="0"/>
              <a:t> </a:t>
            </a:r>
            <a:r>
              <a:rPr lang="da-DK" dirty="0" err="1"/>
              <a:t>pylori</a:t>
            </a:r>
            <a:r>
              <a:rPr lang="da-DK" dirty="0"/>
              <a:t>-test og antal </a:t>
            </a:r>
            <a:r>
              <a:rPr lang="da-DK" dirty="0" err="1"/>
              <a:t>gastroskopier</a:t>
            </a:r>
            <a:r>
              <a:rPr lang="da-DK" dirty="0"/>
              <a:t>, skal vi 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drøfte vores rutiner og arbejdsgange, dele vores erfaringer og udveksle gode ideer.  </a:t>
            </a: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Formålet med mødet er, med udgangspunkt i 7 målepunkter, at give os en mulighed for at reflektere over vores praksis i forhold til diagnostik og behandling af dyspepsi, og sammen med gode kolleger overveje, om der er behov for forandringer, og hvordan de i givet fald kan indføres. </a:t>
            </a:r>
          </a:p>
          <a:p>
            <a:pPr>
              <a:defRPr/>
            </a:pPr>
            <a:r>
              <a:rPr lang="da-DK" sz="1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a-DK" sz="2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  </a:t>
            </a:r>
            <a:endParaRPr lang="da-DK" sz="18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i="0" u="sng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På mødet i dag kommer vi konkret ind på</a:t>
            </a:r>
            <a:r>
              <a:rPr lang="da-DK" sz="18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  <a:defRPr/>
            </a:pPr>
            <a:r>
              <a:rPr lang="da-DK" sz="1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</a:rPr>
              <a:t>Hvordan forbruget af medicin relateret til dyspepsi er i vores klynge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800" b="0" i="0" kern="1200" dirty="0">
                <a:solidFill>
                  <a:srgbClr val="231F2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Hvordan vi anvender </a:t>
            </a:r>
            <a:r>
              <a:rPr lang="da-DK" dirty="0" err="1"/>
              <a:t>helicobacter</a:t>
            </a:r>
            <a:r>
              <a:rPr lang="da-DK" dirty="0"/>
              <a:t> </a:t>
            </a:r>
            <a:r>
              <a:rPr lang="da-DK" dirty="0" err="1"/>
              <a:t>pylori</a:t>
            </a:r>
            <a:r>
              <a:rPr lang="da-DK" dirty="0"/>
              <a:t>-test og </a:t>
            </a:r>
            <a:r>
              <a:rPr lang="da-DK" dirty="0" err="1"/>
              <a:t>gastroskopier</a:t>
            </a:r>
            <a:r>
              <a:rPr lang="da-DK" dirty="0"/>
              <a:t> i forbindelse med udredning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Anbefalingerne på området fra </a:t>
            </a:r>
            <a:r>
              <a:rPr lang="da-DK" dirty="0" err="1"/>
              <a:t>DSAM’s</a:t>
            </a:r>
            <a:r>
              <a:rPr lang="da-DK" dirty="0"/>
              <a:t> vejledning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dirty="0"/>
              <a:t>Overveje om vi vil lave om på noget – og hvordan det evt. kan ske?</a:t>
            </a:r>
            <a:endParaRPr lang="da-DK" sz="1200" b="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a-DK" sz="1200" dirty="0"/>
          </a:p>
          <a:p>
            <a:pPr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093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512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/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Søjlediagrammet viser klyngens ydere opgjort for antal indløste recepter.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470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/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Søjlediagrammet viser klyngens ydere opgjort for antal indløste recepter.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343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3595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032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Forklaring til slide: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Mødelederen introducer til blok 2 og til det efterfølgende gruppearbejde, der foregår af to omgange: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alt er der afsat 30 min. til blok 2. </a:t>
            </a:r>
            <a:endParaRPr lang="da-DK" sz="1200" i="0" u="non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4545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dirty="0"/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Søjlediagrammet viser andelen af patienter der er i ulcusforebyggende </a:t>
            </a:r>
            <a:r>
              <a:rPr lang="da-DK" sz="1200" b="0" i="0" u="none" spc="-15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behandling med PPI</a:t>
            </a:r>
            <a:endParaRPr lang="da-DK" sz="1200" b="0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til, hvad du kan sige: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022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83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Bed deltagerne om at sætte sig sammen med kolleger fra egen praksis , når de kommer tilbage efter pausen.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92672-268D-4DB7-963C-35CDB23F1AD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4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Forklaring til slide: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Mødelederen introducer til blok 2 og til det efterfølgende gruppearbejde, der foregår af to omgange: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Gennemgang af klyngens ydelsesdata (5 min.).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Derefter er der sidemandsmandssamtale (15 min.).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Opsamling i plenum (10 min.)</a:t>
            </a:r>
            <a:endParaRPr lang="da-DK" sz="1200" u="non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Til sidst er der afsat tid til refleksion og til at notere i mødenoter (5 min.).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alt er der afsat 30 min. til blok 2. </a:t>
            </a:r>
            <a:endParaRPr lang="da-DK" sz="1200" i="0" u="none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35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Denne klyngepakke fra KiAP tager udgangspunkt i en klyngepakke, der er blevet udarbejdet af Region Syddanmark / Syd-KIP. KiAP har anvendt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ordiprax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som datakilde, for at gøre materialet tilgængeligt i hele landet.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Ordiprax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har alle praktiserende læger adgang til, og kan tilgås ved brug af sundhedsfaglig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nemId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til, hvad du kan sige: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Klyngepakken har udover materialet fra Region Syddanmark udgangspunkt i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DSAM’s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kliniske vejledning på området (2021). To af forfatterne til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DSAM’s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vejledning - </a:t>
            </a:r>
            <a:r>
              <a:rPr lang="da-DK" dirty="0"/>
              <a:t>Dorte Ejg </a:t>
            </a:r>
            <a:r>
              <a:rPr lang="da-DK" dirty="0" err="1"/>
              <a:t>Jarbøll</a:t>
            </a:r>
            <a:r>
              <a:rPr lang="da-DK" dirty="0"/>
              <a:t> og Peter Fentz Haastrup – vil i to videoer der vises på mødet i dag, relatere datatrækket for klyngen til de kliniske vejledninger for området.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Hovedpointerne fra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DSAM’s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vejledning er samlet i en Quickguide og et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flowchart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 gør det nemt at følge anbefalingerne i hverdagen i praksis.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Quciguide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flowchart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udleveres sammen med data på mødet i dag.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3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Dorte Ejg Jarbøl og Peter Fentz Haastrup fortæller i videoen brugen af </a:t>
            </a:r>
            <a:r>
              <a:rPr lang="da-DK" dirty="0" err="1"/>
              <a:t>helicobater</a:t>
            </a:r>
            <a:r>
              <a:rPr lang="da-DK" dirty="0"/>
              <a:t> test og </a:t>
            </a:r>
            <a:r>
              <a:rPr lang="da-DK" dirty="0" err="1"/>
              <a:t>gastroskopier</a:t>
            </a:r>
            <a:r>
              <a:rPr lang="da-DK" dirty="0"/>
              <a:t>. </a:t>
            </a: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0682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rtl="0" fontAlgn="base"/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dirty="0"/>
              <a:t>På denne slide opsummeres de pointer, som Dorte Ejg Jarbøl og Peter Fentz Haastrup fremlagde i videoen. Du kan evt. gennemgå dem igen, inden du viser de datatræk for klyngen. Ellers springer du dem bare over. </a:t>
            </a:r>
            <a:endParaRPr lang="da-DK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551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ses variationen mellem klyngens læger for antallet af udførte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helicobacter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pulori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181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ses variationen mellem klyngens læger for antallet af udførte </a:t>
            </a:r>
            <a:r>
              <a:rPr lang="da-DK" sz="120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gastroskopier</a:t>
            </a: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260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Sæt gang i samtalerne, hvor mødedeltagerne besvarer spørgsmålene til målepunkt 6 og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0719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Gennemgå i plenum hvad der er blevet talt 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795" marR="92583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</a:pPr>
            <a:endParaRPr lang="da-DK" sz="12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9499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b="1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Forklaring til slide:</a:t>
            </a:r>
          </a:p>
          <a:p>
            <a:endParaRPr lang="da-DK" sz="10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Mødelederen introducer formålet med blok 3: </a:t>
            </a:r>
            <a:r>
              <a:rPr lang="da-DK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Deltagerne skal nu, med udgangspunkt i blok 1 og 2 samt data opgjort for egen praksis, drøfte, om der er behov for ændringer i egen praksis.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Kolleger fra samme praksis sidder sammen, og sololæger sidder sammen.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solidFill>
                <a:srgbClr val="231F2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u="sng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Uddelingskopier med data på praksisniveau udleveres sammen med implementeringsplanen. </a:t>
            </a:r>
            <a:endParaRPr lang="da-DK" sz="1000" i="0" u="sng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000" i="0" u="none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0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Deltagerne sætter sig sammen med kolleger fra egen praksis/sololæger sidder sammen (5 min.)</a:t>
            </a:r>
          </a:p>
          <a:p>
            <a:pPr marL="0" indent="0">
              <a:buNone/>
            </a:pPr>
            <a:r>
              <a:rPr lang="da-DK" sz="10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Introduktionsvideo om behandling af UVI (5 min.)</a:t>
            </a:r>
          </a:p>
          <a:p>
            <a:pPr marL="0" indent="0">
              <a:buNone/>
            </a:pPr>
            <a:r>
              <a:rPr lang="da-DK" sz="10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Gruppearbejde, hvor deltagerne drøfter valg af præparat til behandling af UVI (10 min.)</a:t>
            </a:r>
          </a:p>
          <a:p>
            <a:pPr marL="0" indent="0">
              <a:buNone/>
            </a:pPr>
            <a:r>
              <a:rPr lang="da-DK" sz="10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da-DK" sz="12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Deltagerne introduceres for implementeringsplanen og bliver bedt om at udfylde den (20 min.)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da-DK" sz="10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Opsamling i plenum (15 min.)</a:t>
            </a:r>
            <a:endParaRPr lang="da-DK" sz="100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0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Afslutningsvist </a:t>
            </a:r>
            <a:r>
              <a:rPr lang="da-DK" sz="12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træffes beslutning om, hvordan der skal følges op på emnet </a:t>
            </a:r>
            <a:r>
              <a:rPr lang="da-DK" sz="1000" i="0" u="none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(5 min.). </a:t>
            </a:r>
          </a:p>
          <a:p>
            <a:pPr marL="137795" marR="925830" lvl="0" indent="0" algn="l" defTabSz="914400" rtl="0" eaLnBrk="1" fontAlgn="auto" latinLnBrk="0" hangingPunct="1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b="0" i="0" u="none" kern="1200" dirty="0">
              <a:solidFill>
                <a:srgbClr val="231F2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 alt er der afsat 60 min. til blok 3. </a:t>
            </a:r>
            <a:endParaRPr lang="da-DK" sz="1000" b="0" i="1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978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den sidste del af klyngemødet – blok 3 – skal deltagerne have udleveret data </a:t>
            </a:r>
          </a:p>
          <a:p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til, hvad du kan sige: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til sidst skal I udfylde implementeringsplanen på baggrund af det, I har hørt og drøftet i blok 1 og 2 og med inddragelse af jeres egne praksisdata, som I netop har fået udleveret.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 om der skal ske forandringer i forhold til diagnostik og behandling af dyspepsi jeres praksis. Hvis ja – hvordan skal der skabes forandringer, hvem skal stå for det og hvornår skal forandringerne ske?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041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Forklaring til slide: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næste 15 min. af mødet bruges i plenum på at høre, hvad grupperne har talt om.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 et par af grupperne/praksis fortælle, hvad de har svaret til de fire spørgsmål: Hvad har de talt om, og hvordan de vil tage dagens pointer med hjem, og hvad der kan ændres i deres praksis?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u="none" kern="1200" dirty="0">
              <a:solidFill>
                <a:srgbClr val="231F2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udfyldte plan tages med hjem i praksis, kan hænges op og introduceres til personalet fx på et personalemøde. </a:t>
            </a:r>
            <a:endParaRPr lang="da-DK" sz="1200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335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/>
              <a:t>Forklaring til slide:</a:t>
            </a:r>
          </a:p>
          <a:p>
            <a:endParaRPr lang="da-DK" sz="1200" b="1"/>
          </a:p>
          <a:p>
            <a:r>
              <a:rPr lang="da-DK" sz="1200"/>
              <a:t>En vigtigt del af klyngearbejdet er, at der følges op på de emner, I har gennemgået i klyngen. Derfor er det oplagt, at der er et fast punkt på mødet, hvor der følges op på om der er sket en ændring siden, I sidst havde emnet på dagsordenen. </a:t>
            </a:r>
          </a:p>
          <a:p>
            <a:endParaRPr lang="da-DK" sz="1200"/>
          </a:p>
          <a:p>
            <a:r>
              <a:rPr lang="da-DK" sz="1200"/>
              <a:t>At skabe forandringer vil tage tid – og det varierer fra emne til emne, hvornår opfølgningen er relevant. </a:t>
            </a:r>
            <a:r>
              <a:rPr lang="da-DK" sz="1200" err="1"/>
              <a:t>KiAP</a:t>
            </a:r>
            <a:r>
              <a:rPr lang="da-DK" sz="1200"/>
              <a:t> anbefaler for denne pakke, at der følges op efter 6 til 12 måneder. </a:t>
            </a:r>
          </a:p>
          <a:p>
            <a:endParaRPr lang="da-DK" sz="1200"/>
          </a:p>
          <a:p>
            <a:r>
              <a:rPr lang="da-DK" sz="1200"/>
              <a:t>Afslutningsvist på mødet kan I </a:t>
            </a:r>
            <a:r>
              <a:rPr lang="da-DK" sz="1200" err="1"/>
              <a:t>i</a:t>
            </a:r>
            <a:r>
              <a:rPr lang="da-DK" sz="1200"/>
              <a:t> fællesskab beslutte, hvordan I vil følge op på emnet – fx ved at få foretaget et nyt datatræk, der sammenlignes med det fra mødet i dag. Måske er der bestemte pointer fra dagens emne, som, klyngen vurderer, det er vigtigere at arbejde med end andre?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820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Udover Quickguide og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flowchart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udleveres ark til mødenoter og uddelingskopier med det data, vi skal se på i dag. Ark til mødenoter bruges til at notere 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hovedpointer fra mødet. Da vi skal gennemgå forskellige datatræk og spørgsmål, er det vigtigt at få noteret hovedpointer løbende. </a:t>
            </a:r>
          </a:p>
          <a:p>
            <a:pPr marL="0" indent="0" algn="l" defTabSz="914400" rtl="0" eaLnBrk="1" latinLnBrk="0" hangingPunct="1">
              <a:buNone/>
            </a:pPr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Mødenoterne skal I bruge efter pausen, hvor I skal udfylde en implementeringsplan. Den udfyldte plan tages med hjem i praksis, kan hænges op og introduceres til personalet fx på et personalemøde.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 pausen får I udleveret uddelingskopier med de samme grafer som I har får nu – men med den forskel, at I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disse uddelingskopier kan se hvem I selv er i søjlediagrammet. I kan udelukkende se hvem I selv er – og ikke se hvem de øvrige er. Derfor finder I uddelingskopierne efter pausen i kuverter med jeres ydernummer på. </a:t>
            </a:r>
            <a:endParaRPr lang="da-DK" sz="1200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133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/>
              <a:t>Forklaring til slide:</a:t>
            </a:r>
          </a:p>
          <a:p>
            <a:endParaRPr lang="da-DK" sz="1200" b="0" dirty="0"/>
          </a:p>
          <a:p>
            <a:r>
              <a:rPr lang="da-DK" sz="1200" b="0" dirty="0"/>
              <a:t>PLO-E har udviklet et KGE-moduler, der giver klyngens medlemmer mulighed for at arbejde videre med emnet dyspepsi. Du kan henvise til dette KGE-modul, for at give deltagerne mulighed for at arbejde yderligere med emnet og sikre implementeringen af pointer fra dagens møde. Der er yderligere oplysning om indholdet samt en QR-kode der linke til PLO-Es hjemmeside i de udleverede uddelingskopier. </a:t>
            </a:r>
          </a:p>
          <a:p>
            <a:endParaRPr lang="da-DK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583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92672-268D-4DB7-963C-35CDB23F1AD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5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/>
              <a:t>Forklaring til slide: </a:t>
            </a:r>
          </a:p>
          <a:p>
            <a:pPr marL="0" algn="l" defTabSz="914400" rtl="0" eaLnBrk="1" latinLnBrk="0" hangingPunct="1"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algn="l" defTabSz="914400" rtl="0" eaLnBrk="1" latinLnBrk="0" hangingPunct="1"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Hele mødet varer 2,5 time. </a:t>
            </a:r>
          </a:p>
          <a:p>
            <a:pPr marL="0" algn="l" defTabSz="914400" rtl="0" eaLnBrk="1" latinLnBrk="0" hangingPunct="1"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algn="l" defTabSz="914400" rtl="0" eaLnBrk="1" latinLnBrk="0" hangingPunct="1"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Mødet er inddelt i 3 hovedblokke med en pause efter blok 1.</a:t>
            </a:r>
          </a:p>
          <a:p>
            <a:pPr marL="0" algn="l" defTabSz="914400" rtl="0" eaLnBrk="1" latinLnBrk="0" hangingPunct="1"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de første 2 blokke gennemgås data på klyngeniveau.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 pausen sidder klyngens medlemmer sammen med kolleger fra egen praksis. Her skal deltagerne, med udgangspunkt i blok 1 og 2 og med udgangspunkt i data på ydernummerniveau, drøfte, om der er behov for ændringer i egen praksis. I får udleveret nye dataopgørelser, hvor eget ydernummer er synligt. I kan dermed se hvem I selv er i søjlediagrammerne – men ikke hvem de øvrige er. </a:t>
            </a:r>
          </a:p>
          <a:p>
            <a:pPr marL="0" algn="l" defTabSz="914400" rtl="0" eaLnBrk="1" latinLnBrk="0" hangingPunct="1"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20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/>
              <a:t>Forslag til, hvad du kan sige: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data, der indgår på mødet i dag, kommer fra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ordiprax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og fra regionernes opgørelser af antal udførte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helcobacter-pylori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og antal udførte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gastroskopier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Ordiprax</a:t>
            </a:r>
            <a:r>
              <a:rPr lang="da-DK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Måske har I også været inde på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ordiprax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og orientere jer her – ellers vil jeg anbefale, at I kigger ind her, da der er mange interessante oplysninger om jeres </a:t>
            </a:r>
            <a:r>
              <a:rPr lang="da-DK" b="0" i="0" dirty="0">
                <a:solidFill>
                  <a:srgbClr val="222222"/>
                </a:solidFill>
                <a:effectLst/>
                <a:latin typeface="TitilliumWeb-Regular"/>
              </a:rPr>
              <a:t>ordinationer inden for antibiotika, psykofarmaka og smertestillende lægemidler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På kiap.dk kan man finde vejledninger til, hvordan du logger på og anvender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ordiprax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+. Da data for PPI og NSAID endnu ikke er tilgængeligt i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ordiprax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er der udført et træk for alle landets klynge i perioden 1. august 2022 til 31. juli 2023. Derudover indgår data fra de seneste 5 år.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Regionernes opgørelser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Regionen har til dette møde leveret en opgørelse af antal udførte </a:t>
            </a:r>
            <a:r>
              <a:rPr lang="da-DK" sz="1200" b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helicobacter</a:t>
            </a:r>
            <a:r>
              <a:rPr lang="da-DK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pylori</a:t>
            </a:r>
            <a:r>
              <a:rPr lang="da-DK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-test og antal udførte </a:t>
            </a:r>
            <a:r>
              <a:rPr lang="da-DK" sz="1200" b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gastroskopier</a:t>
            </a:r>
            <a:r>
              <a:rPr lang="da-DK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Definitioner af langtidsbrug og højdosisbrug af NSAID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denne klyngepakke er der følgende specifikationer for datatrækket: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u="none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u="none" dirty="0"/>
              <a:t>Langtidsbrug af NSAID er defineret som mere end </a:t>
            </a:r>
            <a:r>
              <a:rPr lang="da-DK" sz="1200" u="sng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da-DK" u="none" dirty="0"/>
              <a:t>200 DDD det seneste år.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a-DK" sz="1200" u="none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Højdosisbrug af NSAID er defineret som </a:t>
            </a:r>
            <a:r>
              <a:rPr lang="da-DK" sz="1200" u="sng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da-DK" sz="1200" u="none" dirty="0">
                <a:solidFill>
                  <a:srgbClr val="22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365 DDD det seneste år.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a-DK" sz="1200" u="sng" dirty="0">
              <a:solidFill>
                <a:srgbClr val="22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da-DK" sz="1200" u="sng" dirty="0">
              <a:solidFill>
                <a:srgbClr val="22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87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Forslag til, hvad du kan sige: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vises som søjlediagrammer, hvor variationen mellem klyngens praksis ses. Data er sammenligneligt, idet det er opgjort pr. 1.000 sikrede i praksis. Generelt kan der, i de sammenligninger der opstilles på denne måde, være flere forskellige årsager til den variation der ses: Det kan være forårsaget af at vi ser på et mindre antal patienter, at der er forskelle i patientpopulationerne mellem praksis – eller det kan skyldes forskelle i diagnostik og behandlingsstrategi blandt klyngens medlemmer. 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Få patienter?: </a:t>
            </a:r>
            <a:r>
              <a:rPr lang="da-DK" sz="1200" b="0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Dyspepsi er udbredte symptomer, der ses ved 25-40 % af befolkningen – og udgør ca. 2 % af alle konsultationer i almen praksis. Få patienter er derfor ikke en udfordring i disse opgørelser. </a:t>
            </a:r>
            <a:endParaRPr lang="da-DK" sz="1200" b="0" i="0" u="none" spc="-15" baseline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pc="-15" baseline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pc="-15" baseline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Forskel i praksispopulation?: </a:t>
            </a:r>
            <a:r>
              <a:rPr lang="da-DK" sz="1200" b="0" i="0" u="none" spc="-15" baseline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Dyspepsi ses i alle aldersgrupper, men med stigende forekomst med stigende alder. Det er derfor sandsynligt, at der ses flere tilfælde i praksis med flere ældre patienter. 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i="0" u="none" spc="-15" baseline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pc="-15" baseline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Forskel i diagnostik og behandlingsstrategi?: </a:t>
            </a:r>
            <a:r>
              <a:rPr lang="da-DK" sz="1200" b="0" i="0" u="none" spc="-15" baseline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centrale for mødet er, at der med udgangspunkt i det tilgængelige data på området, at få talt med kolleger fra andre praksis, få delt erfaringer og talt om hvordan man </a:t>
            </a:r>
            <a:endParaRPr lang="da-DK" sz="1200" b="0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0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Forslag til, hvad du kan sige: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</a:endParaRPr>
          </a:p>
          <a:p>
            <a:r>
              <a:rPr lang="da-DK" sz="1200" i="0" baseline="0" dirty="0"/>
              <a:t>Vi skal nu se en video (4 min.), hvor praktiserende læge </a:t>
            </a:r>
            <a:r>
              <a:rPr lang="da-DK" dirty="0"/>
              <a:t>Dorte Ejg Jarbøl, professor og praktiserende læge introducerer til emnet. Dorte har været formand for arbejdsgruppen, der har udarbejdet vejledningen fra DSAM. I videoen ses også lektor og ph.d. Peter Fentz Haastrup, der ligeledes har været med til at udarbejde </a:t>
            </a:r>
            <a:r>
              <a:rPr lang="da-DK" dirty="0" err="1"/>
              <a:t>DSAM’s</a:t>
            </a:r>
            <a:r>
              <a:rPr lang="da-DK" dirty="0"/>
              <a:t> kliniske vejledning om dyspepsi.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73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rtl="0" fontAlgn="base"/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dirty="0"/>
              <a:t>På denne slide opsummeres de pointer, som blev fremlagt i videoen. Du kan evt. gennemgå dem igen, inden du viser de første datatræk. Ellers springer du denne slide over. </a:t>
            </a:r>
            <a:endParaRPr lang="da-DK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38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2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5861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272B-8791-A640-A356-3BCB6A152CE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8A42-9DCC-3944-B9C0-C82F1CB99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jlGjt-XInU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wqUjVPDRlE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CB63EF7-24DA-4747-83D7-F28845D9803B}"/>
              </a:ext>
            </a:extLst>
          </p:cNvPr>
          <p:cNvSpPr/>
          <p:nvPr/>
        </p:nvSpPr>
        <p:spPr>
          <a:xfrm>
            <a:off x="0" y="0"/>
            <a:ext cx="10565704" cy="6858000"/>
          </a:xfrm>
          <a:prstGeom prst="rect">
            <a:avLst/>
          </a:prstGeom>
          <a:solidFill>
            <a:srgbClr val="297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personer, mødelokale&#10;&#10;Automatisk genereret beskrivelse">
            <a:extLst>
              <a:ext uri="{FF2B5EF4-FFF2-40B4-BE49-F238E27FC236}">
                <a16:creationId xmlns:a16="http://schemas.microsoft.com/office/drawing/2014/main" id="{D00ACFD8-BF27-4C98-A188-ECF6CF4E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7715" t="-1" r="37025" b="197"/>
          <a:stretch/>
        </p:blipFill>
        <p:spPr>
          <a:xfrm>
            <a:off x="0" y="0"/>
            <a:ext cx="105657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23" y="1561513"/>
            <a:ext cx="9503042" cy="4009293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bg1"/>
                </a:solidFill>
                <a:latin typeface="+mn-lt"/>
              </a:rPr>
              <a:t>Diagnostik og behandling af patienter med dyspepsi  </a:t>
            </a: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r>
              <a:rPr lang="da-DK" sz="2000" b="1" dirty="0">
                <a:solidFill>
                  <a:schemeClr val="bg1"/>
                </a:solidFill>
                <a:latin typeface="+mn-lt"/>
              </a:rPr>
              <a:t>Klyngenavn</a:t>
            </a: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br>
              <a:rPr lang="da-DK" b="1" dirty="0">
                <a:solidFill>
                  <a:srgbClr val="3C8CFA"/>
                </a:solidFill>
                <a:latin typeface="+mn-lt"/>
              </a:rPr>
            </a:br>
            <a:r>
              <a:rPr lang="da-DK" sz="2000" dirty="0">
                <a:solidFill>
                  <a:schemeClr val="bg1"/>
                </a:solidFill>
                <a:latin typeface="+mn-lt"/>
              </a:rPr>
              <a:t>Dato for klyngemødet     </a:t>
            </a:r>
            <a:endParaRPr lang="da-DK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BDFC1-6FA3-4385-A591-8E18F20D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>
                    <a:lumMod val="75000"/>
                  </a:schemeClr>
                </a:solidFill>
              </a:rPr>
              <a:pPr algn="ctr"/>
              <a:t>1</a:t>
            </a:fld>
            <a:endParaRPr lang="da-DK" alt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74BCA77-ABCE-484E-B07E-B598D7C11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415" y="5181664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0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>
                <a:solidFill>
                  <a:srgbClr val="297A77"/>
                </a:solidFill>
                <a:latin typeface="+mn-lt"/>
              </a:rPr>
              <a:t>BLOK 1: BE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93653D2-771E-44C7-A346-58F448B8D39D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2F8E0B-3538-41D1-8474-2A812EF8F358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91D6197-5277-4808-8CC0-3744D296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BD3DD8E-DAF2-4441-92AF-C765089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10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0C3BF8A-C8D0-4641-833A-87A5358C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38" y="626814"/>
            <a:ext cx="9096376" cy="5604370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da-DK" sz="3500" b="1" dirty="0">
                <a:cs typeface="Calibri"/>
              </a:rPr>
              <a:t>Blok 1: Anvendelse af PPI, NSAID og ulcusforebyggelse </a:t>
            </a:r>
          </a:p>
          <a:p>
            <a:pPr marL="0" indent="0">
              <a:buNone/>
            </a:pPr>
            <a:endParaRPr lang="da-DK" sz="2000" b="1" u="sng" dirty="0">
              <a:cs typeface="Calibri"/>
            </a:endParaRPr>
          </a:p>
          <a:p>
            <a:pPr marL="0" indent="0">
              <a:buNone/>
            </a:pPr>
            <a:r>
              <a:rPr lang="da-DK" sz="2000" b="1" u="sng" dirty="0">
                <a:cs typeface="Calibri"/>
              </a:rPr>
              <a:t>Der er følgende 5 målepunkter i blok 1: </a:t>
            </a:r>
            <a:endParaRPr lang="da-DK" sz="1200" b="1" u="sng" dirty="0">
              <a:cs typeface="Calibri"/>
            </a:endParaRPr>
          </a:p>
          <a:p>
            <a:pPr marL="457200" lvl="1" indent="0">
              <a:buNone/>
            </a:pPr>
            <a:r>
              <a:rPr lang="da-DK" sz="2000" b="1" dirty="0">
                <a:cs typeface="Calibri"/>
              </a:rPr>
              <a:t>Målepunkt 1: Anvendelse af PPI </a:t>
            </a:r>
          </a:p>
          <a:p>
            <a:pPr marL="457200" lvl="1" indent="0">
              <a:buNone/>
            </a:pPr>
            <a:r>
              <a:rPr lang="da-DK" sz="2000" b="1" dirty="0">
                <a:cs typeface="Calibri"/>
              </a:rPr>
              <a:t>Målepunkt 2-4: Anvendelse af NSAID</a:t>
            </a:r>
            <a:endParaRPr lang="da-DK" sz="2000" b="1" dirty="0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r>
              <a:rPr lang="da-DK" sz="2000" b="1" dirty="0">
                <a:solidFill>
                  <a:schemeClr val="bg1"/>
                </a:solidFill>
                <a:cs typeface="Calibri"/>
              </a:rPr>
              <a:t>Målepunkt 5: Ulcusforebyggelse </a:t>
            </a:r>
            <a:r>
              <a:rPr lang="da-DK" sz="2000" b="1" dirty="0">
                <a:solidFill>
                  <a:schemeClr val="bg1"/>
                </a:solidFill>
                <a:latin typeface="+mn-lt"/>
              </a:rPr>
              <a:t>med PPI </a:t>
            </a:r>
            <a:r>
              <a:rPr lang="da-DK" sz="2000" b="1" dirty="0">
                <a:solidFill>
                  <a:schemeClr val="bg1"/>
                </a:solidFill>
                <a:cs typeface="Calibri"/>
              </a:rPr>
              <a:t>blandt patienter </a:t>
            </a:r>
            <a:r>
              <a:rPr lang="da-DK" sz="2000" b="1" dirty="0">
                <a:solidFill>
                  <a:schemeClr val="bg1"/>
                </a:solidFill>
                <a:latin typeface="+mn-lt"/>
              </a:rPr>
              <a:t>der får </a:t>
            </a:r>
            <a:r>
              <a:rPr lang="da-DK" sz="2000" b="1" dirty="0">
                <a:solidFill>
                  <a:schemeClr val="bg1"/>
                </a:solidFill>
              </a:rPr>
              <a:t>NSAID/ASA</a:t>
            </a:r>
            <a:endParaRPr lang="da-DK" sz="2000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r>
              <a:rPr lang="da-DK" sz="2400" b="1" dirty="0">
                <a:cs typeface="Calibri"/>
              </a:rPr>
              <a:t>Samlet tid: 80 min. herunder</a:t>
            </a:r>
          </a:p>
          <a:p>
            <a:pPr marL="0" indent="0">
              <a:buNone/>
            </a:pPr>
            <a:r>
              <a:rPr lang="da-DK" sz="2000" b="1" dirty="0">
                <a:cs typeface="Calibri"/>
              </a:rPr>
              <a:t>Heraf er der afsat  20 min. Til samtale med sidemanden </a:t>
            </a:r>
          </a:p>
          <a:p>
            <a:pPr marL="0" indent="0">
              <a:buNone/>
            </a:pPr>
            <a:endParaRPr lang="da-DK" sz="3600" b="1" dirty="0">
              <a:cs typeface="Calibri"/>
            </a:endParaRPr>
          </a:p>
          <a:p>
            <a:pPr marL="0" indent="0">
              <a:buNone/>
            </a:pPr>
            <a:r>
              <a:rPr lang="da-DK" sz="2000" b="1" dirty="0">
                <a:cs typeface="Calibri"/>
              </a:rPr>
              <a:t>Her skal I </a:t>
            </a:r>
            <a:r>
              <a:rPr lang="da-DK" sz="2000" b="1" u="sng" dirty="0">
                <a:cs typeface="Calibri"/>
              </a:rPr>
              <a:t>ikke</a:t>
            </a:r>
            <a:r>
              <a:rPr lang="da-DK" sz="2000" b="1" dirty="0">
                <a:cs typeface="Calibri"/>
              </a:rPr>
              <a:t> sidde sammen med kolleger fra egen praksis</a:t>
            </a:r>
          </a:p>
        </p:txBody>
      </p:sp>
    </p:spTree>
    <p:extLst>
      <p:ext uri="{BB962C8B-B14F-4D97-AF65-F5344CB8AC3E}">
        <p14:creationId xmlns:p14="http://schemas.microsoft.com/office/powerpoint/2010/main" val="366426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>
                <a:solidFill>
                  <a:srgbClr val="297A77"/>
                </a:solidFill>
                <a:latin typeface="+mn-lt"/>
              </a:rPr>
              <a:t>BLOK 1: BE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93653D2-771E-44C7-A346-58F448B8D39D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2F8E0B-3538-41D1-8474-2A812EF8F358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91D6197-5277-4808-8CC0-3744D296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BD3DD8E-DAF2-4441-92AF-C765089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11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0C3BF8A-C8D0-4641-833A-87A5358C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38" y="626814"/>
            <a:ext cx="9096376" cy="5604370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da-DK" sz="6000" b="1" dirty="0">
                <a:cs typeface="Calibri"/>
              </a:rPr>
              <a:t>Anvendelse af PPI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bg1"/>
                </a:solidFill>
                <a:latin typeface="+mn-lt"/>
              </a:rPr>
              <a:t>Brug af PPI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bg1"/>
                </a:solidFill>
                <a:latin typeface="+mn-lt"/>
              </a:rPr>
              <a:t>Brug af PPI over de seneste 5 år </a:t>
            </a:r>
            <a:endParaRPr lang="da-DK" b="1" dirty="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da-DK" sz="6000" b="1" dirty="0">
                <a:solidFill>
                  <a:schemeClr val="bg1"/>
                </a:solidFill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675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515600" cy="1132935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Målepunkt 1: Brug af PPI, DDD</a:t>
            </a:r>
            <a:br>
              <a:rPr lang="da-DK" sz="44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Opgjort i DDD pr. 1.000 sikrede, 18+ årige</a:t>
            </a:r>
            <a:endParaRPr lang="da-DK" sz="1800" b="1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12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2CF979-584B-8446-CAF4-ECFD382D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917667"/>
              </p:ext>
            </p:extLst>
          </p:nvPr>
        </p:nvGraphicFramePr>
        <p:xfrm>
          <a:off x="312666" y="1307926"/>
          <a:ext cx="9612116" cy="528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411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515600" cy="1132935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Målepunkt 1: Brug af PPI, antal patienter</a:t>
            </a:r>
            <a:br>
              <a:rPr lang="da-DK" sz="44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Opgjort i antal patienter der har indløst mindst én recept pr. 1.000 sikrede, 18+ årige</a:t>
            </a:r>
            <a:endParaRPr lang="da-DK" sz="1800" b="1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13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CF8584-1190-ABB6-BA58-D14921E12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029252"/>
              </p:ext>
            </p:extLst>
          </p:nvPr>
        </p:nvGraphicFramePr>
        <p:xfrm>
          <a:off x="336263" y="1307926"/>
          <a:ext cx="9486163" cy="498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513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515600" cy="1132935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Brug af PPI over 5 år, DDD </a:t>
            </a:r>
            <a:br>
              <a:rPr lang="da-DK" sz="42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Udviklingen i forbrug de seneste 5 år. Opgjort i DDD pr. 1.000 sikrede, 18+ årige</a:t>
            </a:r>
            <a:endParaRPr lang="da-DK" sz="1800" b="1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14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9FB343-548F-A710-A192-A9B8BD4AB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5914"/>
              </p:ext>
            </p:extLst>
          </p:nvPr>
        </p:nvGraphicFramePr>
        <p:xfrm>
          <a:off x="613105" y="1307926"/>
          <a:ext cx="8843749" cy="492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273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1087985" cy="707836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Spørgsmål til brug af PPI (10 min.)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endParaRPr lang="da-DK" sz="36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70" y="1148862"/>
            <a:ext cx="8416227" cy="5198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hvilke situationer (typiske patienter) opstartes PPI?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følges op efter første ordination?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Hvilke overvejelser gør I jer om hvornår og hvordan behandlingen seponeres?</a:t>
            </a:r>
          </a:p>
          <a:p>
            <a:pPr marL="0" indent="0">
              <a:buNone/>
            </a:pPr>
            <a:endParaRPr lang="da-DK" sz="24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a-DK" sz="2400" b="1" dirty="0">
                <a:solidFill>
                  <a:srgbClr val="297A77"/>
                </a:solidFill>
                <a:ea typeface="+mj-ea"/>
                <a:cs typeface="+mj-cs"/>
              </a:rPr>
              <a:t>Tal sammen to og to</a:t>
            </a:r>
            <a:endParaRPr lang="da-DK" sz="2400" i="1" u="sng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8BF7-2853-4A97-88AB-466CE3FAE84A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6BAD2-1965-4C02-B010-CBCDC691D79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AFB573-6534-425D-96B6-11433C7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15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D2A842F-B8C4-46D0-8F18-F89C94A6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19490"/>
            <a:ext cx="1233633" cy="12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1087985" cy="1108494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Gennemgang i plenum: Brug af PPI (10 min.)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Hvad har I talt om?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404000"/>
            <a:ext cx="9075336" cy="4802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hvilke situationer (typiske patienter) opstartes PPI?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følges op efter første ordination?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Ideer til hvordan langvarig behandling bedst revurderes/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seponeres?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8BF7-2853-4A97-88AB-466CE3FAE84A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6BAD2-1965-4C02-B010-CBCDC691D79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AFB573-6534-425D-96B6-11433C7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16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D2A842F-B8C4-46D0-8F18-F89C94A6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19490"/>
            <a:ext cx="1233633" cy="1233633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2627F573-3654-C0A9-FF02-23A7B947B7FA}"/>
              </a:ext>
            </a:extLst>
          </p:cNvPr>
          <p:cNvGrpSpPr/>
          <p:nvPr/>
        </p:nvGrpSpPr>
        <p:grpSpPr>
          <a:xfrm>
            <a:off x="5081857" y="5184942"/>
            <a:ext cx="4561575" cy="1041248"/>
            <a:chOff x="740775" y="5184942"/>
            <a:chExt cx="4561575" cy="1041248"/>
          </a:xfrm>
        </p:grpSpPr>
        <p:sp>
          <p:nvSpPr>
            <p:cNvPr id="4" name="Tekstfelt 20">
              <a:extLst>
                <a:ext uri="{FF2B5EF4-FFF2-40B4-BE49-F238E27FC236}">
                  <a16:creationId xmlns:a16="http://schemas.microsoft.com/office/drawing/2014/main" id="{D96CBE83-CBF4-265C-4F4A-D6872315FCC6}"/>
                </a:ext>
              </a:extLst>
            </p:cNvPr>
            <p:cNvSpPr txBox="1"/>
            <p:nvPr/>
          </p:nvSpPr>
          <p:spPr>
            <a:xfrm>
              <a:off x="1671644" y="5425971"/>
              <a:ext cx="363070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a-DK" sz="2800" b="1" dirty="0">
                  <a:solidFill>
                    <a:srgbClr val="297A77"/>
                  </a:solidFill>
                  <a:ea typeface="+mj-ea"/>
                  <a:cs typeface="+mj-cs"/>
                </a:rPr>
                <a:t>Notér i mødenoter</a:t>
              </a:r>
            </a:p>
            <a:p>
              <a:endParaRPr lang="da-DK" dirty="0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AFAE5A7-A524-F66F-A3A4-91E6C47B1702}"/>
                </a:ext>
              </a:extLst>
            </p:cNvPr>
            <p:cNvSpPr/>
            <p:nvPr/>
          </p:nvSpPr>
          <p:spPr>
            <a:xfrm>
              <a:off x="740775" y="5184942"/>
              <a:ext cx="869995" cy="869995"/>
            </a:xfrm>
            <a:prstGeom prst="ellipse">
              <a:avLst/>
            </a:prstGeom>
            <a:solidFill>
              <a:srgbClr val="297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  <p:pic>
          <p:nvPicPr>
            <p:cNvPr id="9" name="Billede 8" descr="Et billede, der indeholder papirclips&#10;&#10;Automatisk genereret beskrivelse">
              <a:extLst>
                <a:ext uri="{FF2B5EF4-FFF2-40B4-BE49-F238E27FC236}">
                  <a16:creationId xmlns:a16="http://schemas.microsoft.com/office/drawing/2014/main" id="{DE974491-33BC-C9F6-18F4-A99FCAB9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887" y="5405054"/>
              <a:ext cx="429769" cy="429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99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>
                <a:solidFill>
                  <a:srgbClr val="297A77"/>
                </a:solidFill>
                <a:latin typeface="+mn-lt"/>
              </a:rPr>
              <a:t>BLOK 1: BE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93653D2-771E-44C7-A346-58F448B8D39D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2F8E0B-3538-41D1-8474-2A812EF8F358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91D6197-5277-4808-8CC0-3744D296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BD3DD8E-DAF2-4441-92AF-C765089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17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0C3BF8A-C8D0-4641-833A-87A5358C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38" y="626814"/>
            <a:ext cx="9096376" cy="5604370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da-DK" sz="6000" b="1" dirty="0">
                <a:cs typeface="Calibri"/>
              </a:rPr>
              <a:t>Anvendelse af NSAID</a:t>
            </a:r>
          </a:p>
          <a:p>
            <a:pPr>
              <a:buFontTx/>
              <a:buChar char="-"/>
            </a:pPr>
            <a:r>
              <a:rPr lang="da-DK" b="1" dirty="0">
                <a:solidFill>
                  <a:schemeClr val="bg1"/>
                </a:solidFill>
              </a:rPr>
              <a:t>Brug</a:t>
            </a:r>
            <a:r>
              <a:rPr lang="da-DK" b="1" dirty="0">
                <a:solidFill>
                  <a:schemeClr val="bg1"/>
                </a:solidFill>
                <a:latin typeface="+mn-lt"/>
              </a:rPr>
              <a:t> af NSAID</a:t>
            </a:r>
          </a:p>
          <a:p>
            <a:pPr>
              <a:buFontTx/>
              <a:buChar char="-"/>
            </a:pPr>
            <a:r>
              <a:rPr lang="da-DK" b="1" dirty="0">
                <a:solidFill>
                  <a:schemeClr val="bg1"/>
                </a:solidFill>
                <a:latin typeface="+mn-lt"/>
              </a:rPr>
              <a:t>Højdosisbrug af NSAID</a:t>
            </a:r>
          </a:p>
          <a:p>
            <a:pPr>
              <a:buFontTx/>
              <a:buChar char="-"/>
            </a:pPr>
            <a:r>
              <a:rPr lang="da-DK" b="1" dirty="0">
                <a:solidFill>
                  <a:schemeClr val="bg1"/>
                </a:solidFill>
              </a:rPr>
              <a:t>L</a:t>
            </a:r>
            <a:r>
              <a:rPr lang="da-DK" sz="2800" b="1" dirty="0">
                <a:solidFill>
                  <a:schemeClr val="bg1"/>
                </a:solidFill>
                <a:latin typeface="+mn-lt"/>
              </a:rPr>
              <a:t>angtidsbrug af NSAID</a:t>
            </a:r>
            <a:endParaRPr lang="da-DK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0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515600" cy="1132935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Målepunkt 2: Brug af NSAID, DDD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Opgjort i DDD pr. 1.000 sikrede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18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5B183A-63AF-7E33-186E-7DFBC0D73F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231242"/>
              </p:ext>
            </p:extLst>
          </p:nvPr>
        </p:nvGraphicFramePr>
        <p:xfrm>
          <a:off x="442210" y="1307926"/>
          <a:ext cx="9482572" cy="504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28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515600" cy="1132935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Udviklingen i brug af NSAID, DDD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 err="1">
                <a:solidFill>
                  <a:srgbClr val="297A77"/>
                </a:solidFill>
                <a:latin typeface="+mn-lt"/>
              </a:rPr>
              <a:t>Østfynklyngen</a:t>
            </a:r>
            <a:r>
              <a:rPr lang="da-DK" sz="1800" b="1" dirty="0">
                <a:solidFill>
                  <a:srgbClr val="297A77"/>
                </a:solidFill>
                <a:latin typeface="+mn-lt"/>
              </a:rPr>
              <a:t> samlet. Antal DDD pr. 1.000 sikrede, seneste fem år, 18+ årige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endParaRPr lang="da-DK" sz="1100" b="1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19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6CBEAF-FC82-0A5A-E004-70E405402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771102"/>
              </p:ext>
            </p:extLst>
          </p:nvPr>
        </p:nvGraphicFramePr>
        <p:xfrm>
          <a:off x="561703" y="1307925"/>
          <a:ext cx="9193747" cy="528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62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33364" cy="1325563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Formål med dagens møde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9282756" cy="5023998"/>
          </a:xfrm>
        </p:spPr>
        <p:txBody>
          <a:bodyPr>
            <a:normAutofit/>
          </a:bodyPr>
          <a:lstStyle/>
          <a:p>
            <a:r>
              <a:rPr lang="da-DK" sz="2400" dirty="0"/>
              <a:t>Diskutere hvordan vi diagnosticerer og behandler dyspepsi.</a:t>
            </a:r>
          </a:p>
          <a:p>
            <a:r>
              <a:rPr lang="da-DK" sz="2400" dirty="0"/>
              <a:t>Få tal for brugen af PPI og NSAID i klyngen og i egen praksis.</a:t>
            </a:r>
          </a:p>
          <a:p>
            <a:r>
              <a:rPr lang="da-DK" sz="2400" dirty="0"/>
              <a:t>Se opgørelse af antal </a:t>
            </a:r>
            <a:r>
              <a:rPr lang="da-DK" sz="2400" dirty="0" err="1"/>
              <a:t>helicobacter</a:t>
            </a:r>
            <a:r>
              <a:rPr lang="da-DK" sz="2400" dirty="0"/>
              <a:t> </a:t>
            </a:r>
            <a:r>
              <a:rPr lang="da-DK" sz="2400" dirty="0" err="1"/>
              <a:t>pylori</a:t>
            </a:r>
            <a:r>
              <a:rPr lang="da-DK" sz="2400" dirty="0"/>
              <a:t>-test og antal </a:t>
            </a:r>
            <a:r>
              <a:rPr lang="da-DK" sz="2400" dirty="0" err="1"/>
              <a:t>gastroskopier</a:t>
            </a:r>
            <a:r>
              <a:rPr lang="da-DK" sz="2400" dirty="0"/>
              <a:t>.</a:t>
            </a:r>
          </a:p>
          <a:p>
            <a:r>
              <a:rPr lang="da-DK" sz="2400" dirty="0"/>
              <a:t>Overveje om vi vil lave om på noget – og hvordan det evt. kan ske.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75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1087985" cy="1626296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Spørgsmål til brug af NSAID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endParaRPr lang="da-DK" sz="36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9396731" cy="5198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a-DK" sz="2400" b="1" dirty="0">
                <a:solidFill>
                  <a:srgbClr val="297A77"/>
                </a:solidFill>
                <a:ea typeface="+mj-ea"/>
                <a:cs typeface="+mj-cs"/>
              </a:rPr>
              <a:t>Brug af NSAID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Hvornår udskrives NSAID? Hvor stor mængde?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følges op på NSAID behandling i din praksis?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Hvem får fast NSAID?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håndteres patientønsker om fornyelse af NSAID- recepter?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Hvilke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forklaringer 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 der være på 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variationen i brug af NSAID?</a:t>
            </a:r>
            <a:endParaRPr lang="da-DK" sz="24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da-DK" sz="2400" i="1" u="sng" dirty="0"/>
          </a:p>
          <a:p>
            <a:pPr marL="0" indent="0">
              <a:buNone/>
            </a:pPr>
            <a:r>
              <a:rPr lang="da-DK" sz="1800" b="1" dirty="0">
                <a:solidFill>
                  <a:srgbClr val="297A77"/>
                </a:solidFill>
                <a:ea typeface="+mj-ea"/>
                <a:cs typeface="+mj-cs"/>
              </a:rPr>
              <a:t>Tal sammen to og to (10 min.)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8BF7-2853-4A97-88AB-466CE3FAE84A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6BAD2-1965-4C02-B010-CBCDC691D79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AFB573-6534-425D-96B6-11433C7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20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D2A842F-B8C4-46D0-8F18-F89C94A6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19490"/>
            <a:ext cx="1233633" cy="12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515600" cy="1132935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Målepunkt 3: Langtidsbrug af NSAID, antal patienter</a:t>
            </a:r>
            <a:br>
              <a:rPr lang="da-DK" sz="32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Andel patienter i NSAID behandling hvor den årlige udskrivning er større end 200 DDD.</a:t>
            </a:r>
            <a:br>
              <a:rPr lang="da-DK" sz="2400" b="1" dirty="0">
                <a:solidFill>
                  <a:srgbClr val="297A77"/>
                </a:solidFill>
                <a:latin typeface="+mn-lt"/>
              </a:rPr>
            </a:br>
            <a:endParaRPr lang="da-DK" sz="20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21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1587AF-315B-F89E-9C6E-BB71DEA2A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623327"/>
              </p:ext>
            </p:extLst>
          </p:nvPr>
        </p:nvGraphicFramePr>
        <p:xfrm>
          <a:off x="487180" y="1386589"/>
          <a:ext cx="9437602" cy="520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391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515600" cy="1132935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Målepunkt 4: Brug af højdosis NSAID, DDD 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Andel patienter i NSAID behandling, hvor den årlige udskrivning overskrider 365 DDD, 18+ årige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22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2A4D6D4-7056-FA0E-3EEB-80C8450F0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01017"/>
              </p:ext>
            </p:extLst>
          </p:nvPr>
        </p:nvGraphicFramePr>
        <p:xfrm>
          <a:off x="371818" y="1307926"/>
          <a:ext cx="9329634" cy="50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724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1087985" cy="1626296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Spørgsmål til brug af NSAID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endParaRPr lang="da-DK" sz="36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8477197" cy="5198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1800" b="1" dirty="0">
                <a:solidFill>
                  <a:srgbClr val="297A77"/>
                </a:solidFill>
                <a:ea typeface="+mj-ea"/>
                <a:cs typeface="+mj-cs"/>
              </a:rPr>
              <a:t>Højdosis NSAID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Hvad kan forklaringen være på at dosis overskrides?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Ideer til hvordan dosis overskridelse kan forhindres?</a:t>
            </a: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rgbClr val="297A77"/>
                </a:solidFill>
                <a:ea typeface="+mj-ea"/>
                <a:cs typeface="+mj-cs"/>
              </a:rPr>
              <a:t>Langtidsbrug af NSAID</a:t>
            </a:r>
          </a:p>
          <a:p>
            <a:pPr marL="342900" indent="-342900">
              <a:lnSpc>
                <a:spcPct val="11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 I ideer til hvordan man kan seponere uhensigtsmæssig NSAID-behandling?</a:t>
            </a:r>
          </a:p>
          <a:p>
            <a:pPr marL="0" indent="0">
              <a:buNone/>
            </a:pPr>
            <a:endParaRPr lang="da-DK" sz="1800" i="1" u="sng" dirty="0"/>
          </a:p>
          <a:p>
            <a:pPr marL="0" indent="0">
              <a:buNone/>
            </a:pPr>
            <a:r>
              <a:rPr lang="da-DK" sz="1800" b="1" dirty="0">
                <a:solidFill>
                  <a:srgbClr val="297A77"/>
                </a:solidFill>
                <a:ea typeface="+mj-ea"/>
                <a:cs typeface="+mj-cs"/>
              </a:rPr>
              <a:t>Tal sammen to og to (10 min.)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8BF7-2853-4A97-88AB-466CE3FAE84A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6BAD2-1965-4C02-B010-CBCDC691D79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AFB573-6534-425D-96B6-11433C7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23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D2A842F-B8C4-46D0-8F18-F89C94A6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19490"/>
            <a:ext cx="1233633" cy="12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1087985" cy="1626296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Gennemgang i plenum: Brug af NSAID (20 min.)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Hvad har I talt om?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endParaRPr lang="da-DK" sz="36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9226480" cy="48826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a-DK" sz="1800" b="1" dirty="0">
                <a:solidFill>
                  <a:srgbClr val="297A77"/>
                </a:solidFill>
                <a:ea typeface="+mj-ea"/>
                <a:cs typeface="+mj-cs"/>
              </a:rPr>
              <a:t>Brug af NSAID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Hvornår udskrives NSAID? Hvor stor mængde?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følges op på NSAID behandling i din praksis?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Hvem får fast NSAID?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håndteres patientønsker om fornyelse af NSAID- recepter?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Hvilke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forklaringer 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 der være på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variationen i brug af NSAID?</a:t>
            </a: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rgbClr val="297A77"/>
                </a:solidFill>
                <a:ea typeface="+mj-ea"/>
                <a:cs typeface="+mj-cs"/>
              </a:rPr>
              <a:t>Langtidsbrug af NSAID</a:t>
            </a:r>
          </a:p>
          <a:p>
            <a:pPr marL="342900" indent="-342900">
              <a:lnSpc>
                <a:spcPct val="11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Ideer til hvordan man kan seponere uhensigtsmæssig NSAID-behandling?</a:t>
            </a: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rgbClr val="297A77"/>
                </a:solidFill>
                <a:ea typeface="+mj-ea"/>
                <a:cs typeface="+mj-cs"/>
              </a:rPr>
              <a:t>Højdosis NSAID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Hvad kan forklaringen være på at dosis overskrides?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Ideer til hvordan dosis overskridelse kan forhindres?</a:t>
            </a:r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da-DK" sz="1800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da-DK" sz="1800" i="1" u="sng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8BF7-2853-4A97-88AB-466CE3FAE84A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6BAD2-1965-4C02-B010-CBCDC691D79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AFB573-6534-425D-96B6-11433C7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24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D2A842F-B8C4-46D0-8F18-F89C94A6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19490"/>
            <a:ext cx="1233633" cy="1233633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2627F573-3654-C0A9-FF02-23A7B947B7FA}"/>
              </a:ext>
            </a:extLst>
          </p:cNvPr>
          <p:cNvGrpSpPr/>
          <p:nvPr/>
        </p:nvGrpSpPr>
        <p:grpSpPr>
          <a:xfrm>
            <a:off x="6096000" y="5749285"/>
            <a:ext cx="4561575" cy="1041248"/>
            <a:chOff x="740775" y="5184942"/>
            <a:chExt cx="4561575" cy="1041248"/>
          </a:xfrm>
        </p:grpSpPr>
        <p:sp>
          <p:nvSpPr>
            <p:cNvPr id="4" name="Tekstfelt 20">
              <a:extLst>
                <a:ext uri="{FF2B5EF4-FFF2-40B4-BE49-F238E27FC236}">
                  <a16:creationId xmlns:a16="http://schemas.microsoft.com/office/drawing/2014/main" id="{D96CBE83-CBF4-265C-4F4A-D6872315FCC6}"/>
                </a:ext>
              </a:extLst>
            </p:cNvPr>
            <p:cNvSpPr txBox="1"/>
            <p:nvPr/>
          </p:nvSpPr>
          <p:spPr>
            <a:xfrm>
              <a:off x="1671644" y="5425971"/>
              <a:ext cx="363070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a-DK" sz="2800" b="1" dirty="0">
                  <a:solidFill>
                    <a:srgbClr val="297A77"/>
                  </a:solidFill>
                  <a:ea typeface="+mj-ea"/>
                  <a:cs typeface="+mj-cs"/>
                </a:rPr>
                <a:t>Notér i mødenoter</a:t>
              </a:r>
            </a:p>
            <a:p>
              <a:endParaRPr lang="da-DK" dirty="0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AFAE5A7-A524-F66F-A3A4-91E6C47B1702}"/>
                </a:ext>
              </a:extLst>
            </p:cNvPr>
            <p:cNvSpPr/>
            <p:nvPr/>
          </p:nvSpPr>
          <p:spPr>
            <a:xfrm>
              <a:off x="740775" y="5184942"/>
              <a:ext cx="869995" cy="869995"/>
            </a:xfrm>
            <a:prstGeom prst="ellipse">
              <a:avLst/>
            </a:prstGeom>
            <a:solidFill>
              <a:srgbClr val="297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  <p:pic>
          <p:nvPicPr>
            <p:cNvPr id="9" name="Billede 8" descr="Et billede, der indeholder papirclips&#10;&#10;Automatisk genereret beskrivelse">
              <a:extLst>
                <a:ext uri="{FF2B5EF4-FFF2-40B4-BE49-F238E27FC236}">
                  <a16:creationId xmlns:a16="http://schemas.microsoft.com/office/drawing/2014/main" id="{DE974491-33BC-C9F6-18F4-A99FCAB9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887" y="5405054"/>
              <a:ext cx="429769" cy="429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4857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>
                <a:solidFill>
                  <a:srgbClr val="297A77"/>
                </a:solidFill>
                <a:latin typeface="+mn-lt"/>
              </a:rPr>
              <a:t>BLOK 1: BE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93653D2-771E-44C7-A346-58F448B8D39D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2F8E0B-3538-41D1-8474-2A812EF8F358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91D6197-5277-4808-8CC0-3744D296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BD3DD8E-DAF2-4441-92AF-C765089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25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0C3BF8A-C8D0-4641-833A-87A5358C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38" y="626814"/>
            <a:ext cx="9096376" cy="5604370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a-DK" sz="4500" b="1" dirty="0">
                <a:cs typeface="Calibri"/>
              </a:rPr>
              <a:t>Ulcusforebyggelse med PPI blandt patienter der får NSAID/ASA</a:t>
            </a:r>
          </a:p>
        </p:txBody>
      </p:sp>
    </p:spTree>
    <p:extLst>
      <p:ext uri="{BB962C8B-B14F-4D97-AF65-F5344CB8AC3E}">
        <p14:creationId xmlns:p14="http://schemas.microsoft.com/office/powerpoint/2010/main" val="2122651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9728617" cy="1132935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Målepunkt 5: Andel patienter i ulcusforebyggelse med PPI, andel patienter (procent)</a:t>
            </a:r>
            <a:br>
              <a:rPr lang="da-DK" sz="32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Andel patienter i langtidsbehandling med NSAID/ASA (&gt;200 DDD) der har indløst recept på PPI</a:t>
            </a:r>
            <a:endParaRPr lang="da-DK" sz="1800" b="1" strike="sngStrik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26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61951E-A005-449D-AE4F-3E4C7E44A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246185"/>
              </p:ext>
            </p:extLst>
          </p:nvPr>
        </p:nvGraphicFramePr>
        <p:xfrm>
          <a:off x="299803" y="1290918"/>
          <a:ext cx="9401647" cy="512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41EC78-DAF6-43E9-B2E0-46E091E4F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93815"/>
              </p:ext>
            </p:extLst>
          </p:nvPr>
        </p:nvGraphicFramePr>
        <p:xfrm>
          <a:off x="299803" y="1828800"/>
          <a:ext cx="9455647" cy="458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6174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1087985" cy="638501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Spørgsmål til Ulcusforebyggelse med PPI 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9396731" cy="51873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Ideer til hvordan praksis kan sikre </a:t>
            </a:r>
            <a:r>
              <a:rPr lang="da-DK" sz="2400" kern="100" dirty="0">
                <a:latin typeface="Calibri"/>
                <a:ea typeface="Calibri" panose="020F0502020204030204" pitchFamily="34" charset="0"/>
                <a:cs typeface="Times New Roman"/>
              </a:rPr>
              <a:t>at patienter, der har høj risiko for NSAID/ASA-relateret ulcus </a:t>
            </a:r>
            <a:r>
              <a:rPr lang="da-DK" sz="2400" kern="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får relevant PPI behandling?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rgbClr val="297A77"/>
                </a:solidFill>
                <a:ea typeface="+mj-ea"/>
                <a:cs typeface="+mj-cs"/>
              </a:rPr>
              <a:t>Tal sammen to og to</a:t>
            </a:r>
          </a:p>
          <a:p>
            <a:pPr marL="0" indent="0">
              <a:buNone/>
            </a:pPr>
            <a:endParaRPr lang="da-DK" sz="2400" i="1" u="sng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8BF7-2853-4A97-88AB-466CE3FAE84A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6BAD2-1965-4C02-B010-CBCDC691D79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AFB573-6534-425D-96B6-11433C7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27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D2A842F-B8C4-46D0-8F18-F89C94A6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19490"/>
            <a:ext cx="1233633" cy="12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63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36887F7-F0B6-4B20-B0B4-572B2E6A56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7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personer, mødelokale&#10;&#10;Automatisk genereret beskrivelse">
            <a:extLst>
              <a:ext uri="{FF2B5EF4-FFF2-40B4-BE49-F238E27FC236}">
                <a16:creationId xmlns:a16="http://schemas.microsoft.com/office/drawing/2014/main" id="{79FD8C49-7612-4B8C-94BF-486E18E4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7715" t="-1" r="37025" b="197"/>
          <a:stretch/>
        </p:blipFill>
        <p:spPr>
          <a:xfrm>
            <a:off x="0" y="-39648"/>
            <a:ext cx="12192000" cy="79135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167341F-C76B-49D7-9E8A-E2A2678BE035}"/>
              </a:ext>
            </a:extLst>
          </p:cNvPr>
          <p:cNvSpPr txBox="1">
            <a:spLocks/>
          </p:cNvSpPr>
          <p:nvPr/>
        </p:nvSpPr>
        <p:spPr>
          <a:xfrm>
            <a:off x="-1" y="250281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500" b="1" dirty="0">
                <a:solidFill>
                  <a:schemeClr val="bg1"/>
                </a:solidFill>
                <a:latin typeface="+mn-lt"/>
                <a:cs typeface="Calibri"/>
              </a:rPr>
              <a:t>Pause (10 min.)</a:t>
            </a:r>
          </a:p>
        </p:txBody>
      </p:sp>
    </p:spTree>
    <p:extLst>
      <p:ext uri="{BB962C8B-B14F-4D97-AF65-F5344CB8AC3E}">
        <p14:creationId xmlns:p14="http://schemas.microsoft.com/office/powerpoint/2010/main" val="213125786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>
                <a:solidFill>
                  <a:srgbClr val="297A77"/>
                </a:solidFill>
                <a:latin typeface="+mn-lt"/>
              </a:rPr>
              <a:t>BLOK 1: BE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93653D2-771E-44C7-A346-58F448B8D39D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2F8E0B-3538-41D1-8474-2A812EF8F358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91D6197-5277-4808-8CC0-3744D296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BD3DD8E-DAF2-4441-92AF-C765089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29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0C3BF8A-C8D0-4641-833A-87A5358C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38" y="626814"/>
            <a:ext cx="9096376" cy="5604370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da-DK" sz="3500" b="1" dirty="0">
                <a:cs typeface="Calibri"/>
              </a:rPr>
              <a:t>Blok 2: </a:t>
            </a:r>
            <a:r>
              <a:rPr lang="da-DK" sz="3500" b="1" dirty="0" err="1">
                <a:cs typeface="Calibri"/>
              </a:rPr>
              <a:t>Helicobacter</a:t>
            </a:r>
            <a:r>
              <a:rPr lang="da-DK" sz="3500" b="1" dirty="0">
                <a:cs typeface="Calibri"/>
              </a:rPr>
              <a:t> </a:t>
            </a:r>
            <a:r>
              <a:rPr lang="da-DK" sz="3500" b="1" dirty="0" err="1">
                <a:cs typeface="Calibri"/>
              </a:rPr>
              <a:t>pylori</a:t>
            </a:r>
            <a:r>
              <a:rPr lang="da-DK" sz="3500" b="1" dirty="0">
                <a:cs typeface="Calibri"/>
              </a:rPr>
              <a:t>-test og </a:t>
            </a:r>
            <a:r>
              <a:rPr lang="da-DK" sz="3500" b="1" dirty="0" err="1">
                <a:cs typeface="Calibri"/>
              </a:rPr>
              <a:t>gastroskopier</a:t>
            </a:r>
            <a:r>
              <a:rPr lang="da-DK" sz="3500" b="1" dirty="0">
                <a:cs typeface="Calibri"/>
              </a:rPr>
              <a:t> </a:t>
            </a: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r>
              <a:rPr lang="da-DK" sz="2400" b="1" dirty="0">
                <a:cs typeface="Calibri"/>
              </a:rPr>
              <a:t>Målepunkt 6: </a:t>
            </a:r>
            <a:r>
              <a:rPr lang="da-DK" sz="2400" b="1" dirty="0">
                <a:solidFill>
                  <a:schemeClr val="bg1"/>
                </a:solidFill>
                <a:latin typeface="+mn-lt"/>
              </a:rPr>
              <a:t>Antal </a:t>
            </a:r>
            <a:r>
              <a:rPr lang="da-DK" sz="2400" b="1" dirty="0" err="1">
                <a:solidFill>
                  <a:schemeClr val="bg1"/>
                </a:solidFill>
              </a:rPr>
              <a:t>H</a:t>
            </a:r>
            <a:r>
              <a:rPr lang="da-DK" sz="2400" b="1" dirty="0" err="1">
                <a:solidFill>
                  <a:schemeClr val="bg1"/>
                </a:solidFill>
                <a:latin typeface="+mn-lt"/>
              </a:rPr>
              <a:t>elicobacter</a:t>
            </a:r>
            <a:r>
              <a:rPr lang="da-DK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a-DK" sz="2400" b="1" dirty="0" err="1">
                <a:solidFill>
                  <a:schemeClr val="bg1"/>
                </a:solidFill>
                <a:latin typeface="+mn-lt"/>
              </a:rPr>
              <a:t>pylori</a:t>
            </a:r>
            <a:r>
              <a:rPr lang="da-DK" sz="2400" b="1" dirty="0">
                <a:solidFill>
                  <a:schemeClr val="bg1"/>
                </a:solidFill>
                <a:latin typeface="+mn-lt"/>
              </a:rPr>
              <a:t>-test, seneste 5 år</a:t>
            </a:r>
            <a:endParaRPr lang="da-DK" sz="2400" b="1" dirty="0">
              <a:solidFill>
                <a:srgbClr val="297A77"/>
              </a:solidFill>
            </a:endParaRPr>
          </a:p>
          <a:p>
            <a:pPr marL="0" indent="0">
              <a:buNone/>
            </a:pPr>
            <a:r>
              <a:rPr lang="da-DK" sz="2400" b="1" dirty="0">
                <a:cs typeface="Calibri"/>
              </a:rPr>
              <a:t>Målepunkt 7: Antal udførte </a:t>
            </a:r>
            <a:r>
              <a:rPr lang="da-DK" sz="2400" b="1" dirty="0" err="1">
                <a:cs typeface="Calibri"/>
              </a:rPr>
              <a:t>gastroskopier</a:t>
            </a:r>
            <a:r>
              <a:rPr lang="da-DK" sz="2400" b="1" dirty="0">
                <a:cs typeface="Calibri"/>
              </a:rPr>
              <a:t>, seneste 5 år</a:t>
            </a:r>
          </a:p>
          <a:p>
            <a:pPr marL="457200" lvl="1" indent="0">
              <a:buNone/>
            </a:pPr>
            <a:endParaRPr lang="da-DK" b="1" dirty="0">
              <a:solidFill>
                <a:srgbClr val="297A77"/>
              </a:solidFill>
            </a:endParaRPr>
          </a:p>
          <a:p>
            <a:pPr marL="0" indent="0">
              <a:buNone/>
            </a:pPr>
            <a:r>
              <a:rPr lang="da-DK" sz="2400" b="1" dirty="0">
                <a:cs typeface="Calibri"/>
              </a:rPr>
              <a:t>Samlet tid: 25 min. </a:t>
            </a:r>
          </a:p>
          <a:p>
            <a:pPr marL="0" indent="0">
              <a:buNone/>
            </a:pPr>
            <a:endParaRPr lang="da-DK" sz="3600" b="1" dirty="0">
              <a:cs typeface="Calibri"/>
            </a:endParaRPr>
          </a:p>
          <a:p>
            <a:pPr marL="0" indent="0">
              <a:buNone/>
            </a:pPr>
            <a:r>
              <a:rPr lang="da-DK" sz="1800" b="1" dirty="0">
                <a:cs typeface="Calibri"/>
              </a:rPr>
              <a:t>Her skal I </a:t>
            </a:r>
            <a:r>
              <a:rPr lang="da-DK" sz="1800" b="1" u="sng" dirty="0">
                <a:cs typeface="Calibri"/>
              </a:rPr>
              <a:t>ikke</a:t>
            </a:r>
            <a:r>
              <a:rPr lang="da-DK" sz="1800" b="1" dirty="0">
                <a:cs typeface="Calibri"/>
              </a:rPr>
              <a:t> sidde sammen med kolleger fra egen praksis</a:t>
            </a:r>
          </a:p>
        </p:txBody>
      </p:sp>
    </p:spTree>
    <p:extLst>
      <p:ext uri="{BB962C8B-B14F-4D97-AF65-F5344CB8AC3E}">
        <p14:creationId xmlns:p14="http://schemas.microsoft.com/office/powerpoint/2010/main" val="330144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33364" cy="1325563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Syd-KIP, DSAM og KIAP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6831827" cy="5023998"/>
          </a:xfrm>
        </p:spPr>
        <p:txBody>
          <a:bodyPr>
            <a:normAutofit/>
          </a:bodyPr>
          <a:lstStyle/>
          <a:p>
            <a:r>
              <a:rPr lang="da-DK" sz="2400" dirty="0"/>
              <a:t>Klyngepakken fra KiAP er udarbejdet med udgangspunkt i DSAM-vejledning og klyngepakke fra Region Syddanmark.</a:t>
            </a:r>
          </a:p>
          <a:p>
            <a:r>
              <a:rPr lang="da-DK" sz="2400" dirty="0"/>
              <a:t>Dorte Ejg Jarbøl og Peter Fentz Haastrup der indgår i videoerne på klyngemødet, er medforfattere til DSAM-vejledningen. </a:t>
            </a:r>
          </a:p>
          <a:p>
            <a:r>
              <a:rPr lang="da-DK" sz="2400" dirty="0"/>
              <a:t>Quickguide og </a:t>
            </a:r>
            <a:r>
              <a:rPr lang="da-DK" sz="2400" dirty="0" err="1"/>
              <a:t>Flowchart</a:t>
            </a:r>
            <a:r>
              <a:rPr lang="da-DK" sz="2400" dirty="0"/>
              <a:t> fra DSAM-vejledning, der henvises til i videoerne, udleveres på mødet.  </a:t>
            </a:r>
          </a:p>
          <a:p>
            <a:pPr marL="0" indent="0">
              <a:buNone/>
            </a:pP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DF63370-3DCB-BA6F-AC66-8A9E5386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722" y="366713"/>
            <a:ext cx="3427626" cy="3062287"/>
          </a:xfrm>
          <a:prstGeom prst="rect">
            <a:avLst/>
          </a:prstGeom>
          <a:effectLst>
            <a:glow rad="88900">
              <a:srgbClr val="297A77"/>
            </a:glo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361C68A-9ACD-0A2B-CBE1-C1B1C1102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124" y="3674729"/>
            <a:ext cx="4081920" cy="2796742"/>
          </a:xfrm>
          <a:prstGeom prst="rect">
            <a:avLst/>
          </a:prstGeom>
          <a:effectLst>
            <a:glow rad="127000">
              <a:srgbClr val="297A77"/>
            </a:glow>
          </a:effectLst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F874FAA-00F7-9174-45E5-624194F2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1" y="5777557"/>
            <a:ext cx="1511045" cy="71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7CA2124-860F-C770-CD83-554B5EEE3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389" y="5640107"/>
            <a:ext cx="855334" cy="87650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79D6B2F-C8CC-2F8B-7E77-AF46D9CC7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623" y="5472434"/>
            <a:ext cx="236005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1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0" y="252000"/>
            <a:ext cx="9100160" cy="1119600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Video: </a:t>
            </a:r>
            <a:r>
              <a:rPr lang="da-DK" sz="3500" b="1" dirty="0" err="1">
                <a:solidFill>
                  <a:srgbClr val="297A77"/>
                </a:solidFill>
                <a:latin typeface="+mn-lt"/>
              </a:rPr>
              <a:t>Helicobacter</a:t>
            </a:r>
            <a:r>
              <a:rPr lang="da-DK" sz="3500" b="1" dirty="0">
                <a:solidFill>
                  <a:srgbClr val="297A77"/>
                </a:solidFill>
                <a:latin typeface="+mn-lt"/>
              </a:rPr>
              <a:t> </a:t>
            </a:r>
            <a:r>
              <a:rPr lang="da-DK" sz="3500" b="1" dirty="0" err="1">
                <a:solidFill>
                  <a:srgbClr val="297A77"/>
                </a:solidFill>
                <a:latin typeface="+mn-lt"/>
              </a:rPr>
              <a:t>pylori</a:t>
            </a:r>
            <a:r>
              <a:rPr lang="da-DK" sz="3500" b="1" dirty="0">
                <a:solidFill>
                  <a:srgbClr val="297A77"/>
                </a:solidFill>
                <a:latin typeface="+mn-lt"/>
              </a:rPr>
              <a:t>-test </a:t>
            </a:r>
            <a:br>
              <a:rPr lang="da-DK" sz="3500" b="1" dirty="0">
                <a:solidFill>
                  <a:srgbClr val="297A77"/>
                </a:solidFill>
                <a:latin typeface="+mn-lt"/>
              </a:rPr>
            </a:br>
            <a:r>
              <a:rPr lang="da-DK" sz="3500" b="1" dirty="0">
                <a:solidFill>
                  <a:srgbClr val="297A77"/>
                </a:solidFill>
                <a:latin typeface="+mn-lt"/>
              </a:rPr>
              <a:t>og gastroskopi (3 min.) </a:t>
            </a:r>
            <a:endParaRPr lang="da-DK" sz="3500" b="1" dirty="0">
              <a:solidFill>
                <a:srgbClr val="3C8CFA"/>
              </a:solidFill>
              <a:latin typeface="+mn-lt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5EFE38-2BBA-4153-B643-0E4369C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>
                    <a:lumMod val="75000"/>
                  </a:schemeClr>
                </a:solidFill>
              </a:rPr>
              <a:pPr algn="ctr"/>
              <a:t>30</a:t>
            </a:fld>
            <a:endParaRPr lang="da-DK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17937B6-2C7C-476B-96DF-BEA1286C8364}"/>
              </a:ext>
            </a:extLst>
          </p:cNvPr>
          <p:cNvSpPr/>
          <p:nvPr/>
        </p:nvSpPr>
        <p:spPr>
          <a:xfrm>
            <a:off x="0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A3C404-7E63-4A48-9549-BF52F89FB92E}"/>
              </a:ext>
            </a:extLst>
          </p:cNvPr>
          <p:cNvSpPr/>
          <p:nvPr/>
        </p:nvSpPr>
        <p:spPr>
          <a:xfrm>
            <a:off x="855705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9341903-8BF9-404D-9262-C55636BC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00" y="2800088"/>
            <a:ext cx="1257823" cy="1257823"/>
          </a:xfrm>
          <a:prstGeom prst="rect">
            <a:avLst/>
          </a:prstGeom>
        </p:spPr>
      </p:pic>
      <p:pic>
        <p:nvPicPr>
          <p:cNvPr id="4" name="Online Media 3" title="Dyspepsi Helicobacter pylori-test">
            <a:hlinkClick r:id="" action="ppaction://media"/>
            <a:extLst>
              <a:ext uri="{FF2B5EF4-FFF2-40B4-BE49-F238E27FC236}">
                <a16:creationId xmlns:a16="http://schemas.microsoft.com/office/drawing/2014/main" id="{1364FF35-FDC7-5C0D-5334-EE180BE667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64000" y="1404000"/>
            <a:ext cx="8520000" cy="48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33364" cy="919513"/>
          </a:xfrm>
        </p:spPr>
        <p:txBody>
          <a:bodyPr anchor="t" anchorCtr="0"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Gastroskopi og </a:t>
            </a:r>
            <a:r>
              <a:rPr lang="da-DK" sz="3900" b="1" dirty="0" err="1">
                <a:solidFill>
                  <a:srgbClr val="297A77"/>
                </a:solidFill>
                <a:latin typeface="+mn-lt"/>
              </a:rPr>
              <a:t>Helicobacter</a:t>
            </a:r>
            <a:r>
              <a:rPr lang="da-DK" sz="3900" b="1" dirty="0">
                <a:solidFill>
                  <a:srgbClr val="297A77"/>
                </a:solidFill>
                <a:latin typeface="+mn-lt"/>
              </a:rPr>
              <a:t> </a:t>
            </a:r>
            <a:r>
              <a:rPr lang="da-DK" sz="3900" b="1" dirty="0" err="1">
                <a:solidFill>
                  <a:srgbClr val="297A77"/>
                </a:solidFill>
                <a:latin typeface="+mn-lt"/>
              </a:rPr>
              <a:t>pylori</a:t>
            </a:r>
            <a:r>
              <a:rPr lang="da-DK" sz="3900" b="1" dirty="0">
                <a:solidFill>
                  <a:srgbClr val="297A77"/>
                </a:solidFill>
                <a:latin typeface="+mn-lt"/>
              </a:rPr>
              <a:t>-test</a:t>
            </a: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r>
              <a:rPr lang="da-DK" sz="2700" b="1" dirty="0">
                <a:solidFill>
                  <a:srgbClr val="297A77"/>
                </a:solidFill>
                <a:latin typeface="+mn-lt"/>
              </a:rPr>
              <a:t>Hovedbudskaber</a:t>
            </a:r>
            <a:br>
              <a:rPr lang="en-US" sz="3200" dirty="0">
                <a:solidFill>
                  <a:srgbClr val="297A77"/>
                </a:solidFill>
              </a:rPr>
            </a:br>
            <a:endParaRPr lang="da-DK" sz="32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404000"/>
            <a:ext cx="9084964" cy="53929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Patienter med synkebesvær/synkesmerter og patienter over 45 år med vedvarende nyopståede eller væsentlige ændringer i kendte symptomer skal henvises til gastroskopi.</a:t>
            </a:r>
            <a:endParaRPr lang="da-DK" sz="2400" dirty="0">
              <a:cs typeface="Calibri"/>
            </a:endParaRPr>
          </a:p>
          <a:p>
            <a:endParaRPr lang="da-DK" sz="2400" dirty="0"/>
          </a:p>
          <a:p>
            <a:r>
              <a:rPr lang="da-DK" sz="2400" dirty="0"/>
              <a:t>Når patienter under 45 år henvender sig med debut af dyspepsisymptomer og uden faresignaler undersøges for </a:t>
            </a:r>
            <a:r>
              <a:rPr lang="da-DK" sz="2400" dirty="0" err="1"/>
              <a:t>Helicobacter</a:t>
            </a:r>
            <a:r>
              <a:rPr lang="da-DK" sz="2400" dirty="0"/>
              <a:t> </a:t>
            </a:r>
            <a:r>
              <a:rPr lang="da-DK" sz="2400" dirty="0" err="1"/>
              <a:t>pylori</a:t>
            </a:r>
            <a:r>
              <a:rPr lang="da-DK" sz="2400" dirty="0"/>
              <a:t>-infektion.</a:t>
            </a:r>
            <a:endParaRPr lang="da-DK" sz="2400" dirty="0">
              <a:cs typeface="Calibri"/>
            </a:endParaRPr>
          </a:p>
          <a:p>
            <a:endParaRPr lang="da-DK" sz="2400" dirty="0"/>
          </a:p>
          <a:p>
            <a:r>
              <a:rPr lang="da-DK" sz="2400" dirty="0"/>
              <a:t>Årsstatuskonsultation for patienter i behandling med PPI kan være med til at sikre, at unødvendig medicinsk behandling seponeres.</a:t>
            </a:r>
            <a:endParaRPr lang="da-DK" sz="2400" dirty="0">
              <a:cs typeface="Calibri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31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98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33364" cy="768180"/>
          </a:xfrm>
        </p:spPr>
        <p:txBody>
          <a:bodyPr>
            <a:noAutofit/>
          </a:bodyPr>
          <a:lstStyle/>
          <a:p>
            <a:br>
              <a:rPr lang="da-DK" sz="4800" b="1" dirty="0">
                <a:solidFill>
                  <a:srgbClr val="297A77"/>
                </a:solidFill>
                <a:latin typeface="+mn-lt"/>
              </a:rPr>
            </a:br>
            <a:r>
              <a:rPr lang="da-DK" sz="3500" b="1" dirty="0">
                <a:solidFill>
                  <a:srgbClr val="297A77"/>
                </a:solidFill>
                <a:latin typeface="+mn-lt"/>
              </a:rPr>
              <a:t>Målepunkt 6: Antal udførte </a:t>
            </a:r>
            <a:r>
              <a:rPr lang="da-DK" sz="3500" b="1" dirty="0" err="1">
                <a:solidFill>
                  <a:srgbClr val="297A77"/>
                </a:solidFill>
                <a:latin typeface="+mn-lt"/>
              </a:rPr>
              <a:t>helicobacter</a:t>
            </a:r>
            <a:r>
              <a:rPr lang="da-DK" sz="3500" b="1" dirty="0">
                <a:solidFill>
                  <a:srgbClr val="297A77"/>
                </a:solidFill>
                <a:latin typeface="+mn-lt"/>
              </a:rPr>
              <a:t>-test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Pr. 1.000 sikrede (pusteprøve + fæces) , seneste 5 år </a:t>
            </a:r>
            <a:br>
              <a:rPr lang="da-DK" sz="4800" b="1" dirty="0">
                <a:solidFill>
                  <a:srgbClr val="297A77"/>
                </a:solidFill>
                <a:latin typeface="+mn-lt"/>
              </a:rPr>
            </a:br>
            <a:endParaRPr lang="da-DK" sz="48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32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3" name="Pladsholder til indhold 2">
            <a:extLst>
              <a:ext uri="{FF2B5EF4-FFF2-40B4-BE49-F238E27FC236}">
                <a16:creationId xmlns:a16="http://schemas.microsoft.com/office/drawing/2014/main" id="{E6135116-092A-CC6D-D5B6-96F0CB682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284803"/>
              </p:ext>
            </p:extLst>
          </p:nvPr>
        </p:nvGraphicFramePr>
        <p:xfrm>
          <a:off x="254000" y="1176338"/>
          <a:ext cx="9939338" cy="541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9019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33364" cy="768180"/>
          </a:xfrm>
        </p:spPr>
        <p:txBody>
          <a:bodyPr anchor="t" anchorCtr="0"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Målepunkt 7: Antal udførte </a:t>
            </a:r>
            <a:r>
              <a:rPr lang="da-DK" sz="3900" b="1" dirty="0" err="1">
                <a:solidFill>
                  <a:srgbClr val="297A77"/>
                </a:solidFill>
                <a:latin typeface="+mn-lt"/>
              </a:rPr>
              <a:t>gastroskopier</a:t>
            </a: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r>
              <a:rPr lang="da-DK" sz="2000" b="1" dirty="0">
                <a:solidFill>
                  <a:srgbClr val="297A77"/>
                </a:solidFill>
                <a:latin typeface="+mn-lt"/>
              </a:rPr>
              <a:t>Pr. 1.000 sikrede (speciallægepraksis og på sygehus), seneste 5 år </a:t>
            </a:r>
            <a:br>
              <a:rPr lang="da-DK" sz="4400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33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9BC676-9151-D0E4-6860-4BC6B5A17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391101"/>
              </p:ext>
            </p:extLst>
          </p:nvPr>
        </p:nvGraphicFramePr>
        <p:xfrm>
          <a:off x="810253" y="1170463"/>
          <a:ext cx="9238962" cy="54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4039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1087985" cy="638501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Spørgsmål til målepunkt 6 og 7 (15 min)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Tal sammen to og to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endParaRPr lang="da-DK" sz="36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70" y="1259174"/>
            <a:ext cx="9396731" cy="50884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 b="1" kern="1200" dirty="0">
                <a:solidFill>
                  <a:srgbClr val="297A77"/>
                </a:solidFill>
                <a:effectLst/>
                <a:latin typeface="Calibri"/>
                <a:ea typeface="+mj-ea"/>
                <a:cs typeface="Calibri"/>
              </a:rPr>
              <a:t>Målepunkt 6: Antal </a:t>
            </a:r>
            <a:r>
              <a:rPr lang="da-DK" sz="2400" b="1" kern="1200" dirty="0" err="1">
                <a:solidFill>
                  <a:srgbClr val="297A77"/>
                </a:solidFill>
                <a:effectLst/>
                <a:latin typeface="Calibri"/>
                <a:ea typeface="+mj-ea"/>
                <a:cs typeface="Calibri"/>
              </a:rPr>
              <a:t>helicobacter</a:t>
            </a:r>
            <a:r>
              <a:rPr lang="da-DK" sz="2400" b="1" kern="1200" dirty="0">
                <a:solidFill>
                  <a:srgbClr val="297A77"/>
                </a:solidFill>
                <a:effectLst/>
                <a:latin typeface="Calibri"/>
                <a:ea typeface="+mj-ea"/>
                <a:cs typeface="Calibri"/>
              </a:rPr>
              <a:t>-test, seneste 5 år</a:t>
            </a:r>
            <a:endParaRPr lang="da-DK" sz="2400" kern="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Hvornår og hos hvem laver du </a:t>
            </a:r>
            <a:r>
              <a:rPr lang="da-DK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Helicobacter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tests?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får patienten svar på test og aftalt handleplan?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Hvad kan forklaringen på variationen mellem praksis være?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deer til ændringer? </a:t>
            </a:r>
          </a:p>
          <a:p>
            <a:pPr marL="0" lvl="0" indent="0">
              <a:buNone/>
            </a:pPr>
            <a:endParaRPr lang="da-DK" sz="2400" b="1" kern="100" dirty="0">
              <a:solidFill>
                <a:srgbClr val="297A77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a-DK" sz="2400" b="1" dirty="0">
                <a:solidFill>
                  <a:srgbClr val="297A77"/>
                </a:solidFill>
                <a:latin typeface="Calibri"/>
                <a:ea typeface="+mj-ea"/>
                <a:cs typeface="Calibri"/>
              </a:rPr>
              <a:t>Målepunkt 7: Antal udførte </a:t>
            </a:r>
            <a:r>
              <a:rPr lang="da-DK" sz="2400" b="1" dirty="0" err="1">
                <a:solidFill>
                  <a:srgbClr val="297A77"/>
                </a:solidFill>
                <a:latin typeface="Calibri"/>
                <a:ea typeface="+mj-ea"/>
                <a:cs typeface="Calibri"/>
              </a:rPr>
              <a:t>gastroskopier</a:t>
            </a:r>
            <a:r>
              <a:rPr lang="da-DK" sz="2400" b="1" dirty="0">
                <a:solidFill>
                  <a:srgbClr val="297A77"/>
                </a:solidFill>
                <a:latin typeface="Calibri"/>
                <a:ea typeface="+mj-ea"/>
                <a:cs typeface="Calibri"/>
              </a:rPr>
              <a:t>, seneste 5 år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hvilke situationer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henviser du til gastroskopi?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følger du op på patienter, der er henvist til gastroskopi?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Hvad kan forklaringen på variationen mellem praksis være?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deer til ændringer? </a:t>
            </a:r>
            <a:endParaRPr lang="da-DK" sz="2400" i="1" u="sng" dirty="0"/>
          </a:p>
          <a:p>
            <a:pPr marL="0" indent="0">
              <a:buNone/>
            </a:pPr>
            <a:endParaRPr lang="da-DK" sz="2800" i="1" u="sng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8BF7-2853-4A97-88AB-466CE3FAE84A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6BAD2-1965-4C02-B010-CBCDC691D79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AFB573-6534-425D-96B6-11433C7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34</a:t>
            </a:fld>
            <a:endParaRPr lang="da-DK" altLang="en-US">
              <a:solidFill>
                <a:schemeClr val="bg1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A988633D-C53B-4638-99C0-05FB327FF106}"/>
              </a:ext>
            </a:extLst>
          </p:cNvPr>
          <p:cNvGrpSpPr/>
          <p:nvPr/>
        </p:nvGrpSpPr>
        <p:grpSpPr>
          <a:xfrm>
            <a:off x="5632311" y="5705566"/>
            <a:ext cx="4561575" cy="1041248"/>
            <a:chOff x="740775" y="5184942"/>
            <a:chExt cx="4561575" cy="1041248"/>
          </a:xfrm>
        </p:grpSpPr>
        <p:sp>
          <p:nvSpPr>
            <p:cNvPr id="12" name="Tekstfelt 20">
              <a:extLst>
                <a:ext uri="{FF2B5EF4-FFF2-40B4-BE49-F238E27FC236}">
                  <a16:creationId xmlns:a16="http://schemas.microsoft.com/office/drawing/2014/main" id="{05D64ACB-A83C-49FF-A64C-48F2A074C03B}"/>
                </a:ext>
              </a:extLst>
            </p:cNvPr>
            <p:cNvSpPr txBox="1"/>
            <p:nvPr/>
          </p:nvSpPr>
          <p:spPr>
            <a:xfrm>
              <a:off x="1671644" y="5425971"/>
              <a:ext cx="363070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a-DK" sz="2800" b="1">
                  <a:solidFill>
                    <a:srgbClr val="297A77"/>
                  </a:solidFill>
                  <a:ea typeface="+mj-ea"/>
                  <a:cs typeface="+mj-cs"/>
                </a:rPr>
                <a:t>Notér i mødenoter</a:t>
              </a:r>
            </a:p>
            <a:p>
              <a:endParaRPr lang="da-DK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0FE7E04-2096-4DFB-8601-09C9F8B6B4F6}"/>
                </a:ext>
              </a:extLst>
            </p:cNvPr>
            <p:cNvSpPr/>
            <p:nvPr/>
          </p:nvSpPr>
          <p:spPr>
            <a:xfrm>
              <a:off x="740775" y="5184942"/>
              <a:ext cx="869995" cy="869995"/>
            </a:xfrm>
            <a:prstGeom prst="ellipse">
              <a:avLst/>
            </a:prstGeom>
            <a:solidFill>
              <a:srgbClr val="297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  <p:pic>
          <p:nvPicPr>
            <p:cNvPr id="14" name="Billede 13" descr="Et billede, der indeholder papirclips&#10;&#10;Automatisk genereret beskrivelse">
              <a:extLst>
                <a:ext uri="{FF2B5EF4-FFF2-40B4-BE49-F238E27FC236}">
                  <a16:creationId xmlns:a16="http://schemas.microsoft.com/office/drawing/2014/main" id="{EE6E474B-7B2A-4117-8F77-9DB4F0CF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887" y="5405054"/>
              <a:ext cx="429769" cy="429769"/>
            </a:xfrm>
            <a:prstGeom prst="rect">
              <a:avLst/>
            </a:prstGeom>
          </p:spPr>
        </p:pic>
      </p:grpSp>
      <p:pic>
        <p:nvPicPr>
          <p:cNvPr id="17" name="Billede 16">
            <a:extLst>
              <a:ext uri="{FF2B5EF4-FFF2-40B4-BE49-F238E27FC236}">
                <a16:creationId xmlns:a16="http://schemas.microsoft.com/office/drawing/2014/main" id="{AD2A842F-B8C4-46D0-8F18-F89C94A6A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000" y="2819490"/>
            <a:ext cx="1233633" cy="12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8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1999"/>
            <a:ext cx="10829917" cy="669600"/>
          </a:xfrm>
        </p:spPr>
        <p:txBody>
          <a:bodyPr anchor="t" anchorCtr="0">
            <a:no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Gennemgang i plenum (10 min.)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9396731" cy="5305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297A77"/>
                </a:solidFill>
              </a:rPr>
              <a:t>Hvad har I talt om?</a:t>
            </a:r>
            <a:endParaRPr lang="da-DK" sz="2400" b="1" dirty="0">
              <a:solidFill>
                <a:srgbClr val="297A77"/>
              </a:solidFill>
            </a:endParaRPr>
          </a:p>
          <a:p>
            <a:r>
              <a:rPr lang="da-DK" sz="2400" dirty="0"/>
              <a:t>Hvem skal have lavet </a:t>
            </a:r>
            <a:r>
              <a:rPr lang="da-DK" sz="2400" dirty="0" err="1"/>
              <a:t>Helicobacter</a:t>
            </a:r>
            <a:r>
              <a:rPr lang="da-DK" sz="2400" dirty="0"/>
              <a:t> </a:t>
            </a:r>
            <a:r>
              <a:rPr lang="da-DK" sz="2400" dirty="0" err="1"/>
              <a:t>pylori</a:t>
            </a:r>
            <a:r>
              <a:rPr lang="da-DK" sz="2400" dirty="0"/>
              <a:t> test og hvordan følges op?</a:t>
            </a:r>
          </a:p>
          <a:p>
            <a:r>
              <a:rPr lang="da-DK" sz="2400" dirty="0"/>
              <a:t>Hvem skal henvises til gastroskopi og hvordan sikrer vi at det sker?</a:t>
            </a:r>
            <a:endParaRPr lang="en-US" sz="2400" dirty="0"/>
          </a:p>
          <a:p>
            <a:endParaRPr lang="en-US" sz="3100" dirty="0">
              <a:solidFill>
                <a:srgbClr val="297A77"/>
              </a:solidFill>
            </a:endParaRPr>
          </a:p>
          <a:p>
            <a:pPr marL="0" indent="0" fontAlgn="base">
              <a:buNone/>
            </a:pPr>
            <a:endParaRPr lang="en-US" sz="28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748BF7-2853-4A97-88AB-466CE3FAE84A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66BAD2-1965-4C02-B010-CBCDC691D79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EBA7224-83ED-4ECA-BBD4-6560BED8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AFB573-6534-425D-96B6-11433C73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35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4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b="1">
              <a:solidFill>
                <a:srgbClr val="297A77"/>
              </a:solidFill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93653D2-771E-44C7-A346-58F448B8D39D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D2F8E0B-3538-41D1-8474-2A812EF8F358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91D6197-5277-4808-8CC0-3744D296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BD3DD8E-DAF2-4441-92AF-C765089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36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0C3BF8A-C8D0-4641-833A-87A5358C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06" y="545878"/>
            <a:ext cx="9411580" cy="612774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endParaRPr lang="da-DK" sz="3500" b="1" dirty="0">
              <a:cs typeface="Calibri"/>
            </a:endParaRPr>
          </a:p>
          <a:p>
            <a:pPr marL="0" indent="0">
              <a:buNone/>
            </a:pPr>
            <a:r>
              <a:rPr lang="da-DK" sz="3500" b="1" dirty="0">
                <a:cs typeface="Calibri"/>
              </a:rPr>
              <a:t>Blok 3: Implementering og opfølgning</a:t>
            </a:r>
            <a:endParaRPr lang="da-DK" sz="3500" b="1" u="sng" dirty="0">
              <a:cs typeface="Calibri"/>
            </a:endParaRPr>
          </a:p>
          <a:p>
            <a:pPr marL="0" indent="0">
              <a:buNone/>
            </a:pPr>
            <a:r>
              <a:rPr lang="da-DK" sz="2400" b="1" dirty="0">
                <a:cs typeface="Calibri"/>
              </a:rPr>
              <a:t>Samlet tid: 25 min</a:t>
            </a: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r>
              <a:rPr lang="da-DK" sz="2400" b="1" dirty="0">
                <a:cs typeface="Calibri"/>
              </a:rPr>
              <a:t>Her skal I sidde sammen med kolleger fra egen praksis. Sololæger sidder sammen.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da-DK" sz="2400" b="1" dirty="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da-DK" sz="4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498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092268" cy="1325563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Udfyld implementeringsplanen (15 min.)</a:t>
            </a:r>
            <a:br>
              <a:rPr lang="da-DK" sz="4300" b="1" dirty="0">
                <a:solidFill>
                  <a:srgbClr val="297A77"/>
                </a:solidFill>
                <a:latin typeface="+mn-lt"/>
              </a:rPr>
            </a:br>
            <a:r>
              <a:rPr lang="da-DK" sz="1800" b="1" dirty="0">
                <a:solidFill>
                  <a:srgbClr val="297A77"/>
                </a:solidFill>
                <a:latin typeface="+mn-lt"/>
              </a:rPr>
              <a:t>Se på praksisdata: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297A7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Er der potentiale for forandringer?</a:t>
            </a:r>
            <a:endParaRPr lang="da-DK" sz="18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4BAC4A1-EF95-4832-8E08-FA7A8EB3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35" y="1535324"/>
            <a:ext cx="9864948" cy="505214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b="1" dirty="0"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b="1" dirty="0"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b="1" dirty="0"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b="1" dirty="0"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b="1" dirty="0"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36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51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4500" b="1" dirty="0">
                <a:solidFill>
                  <a:srgbClr val="297A77"/>
                </a:solidFill>
                <a:ea typeface="+mj-ea"/>
                <a:cs typeface="+mj-cs"/>
              </a:rPr>
              <a:t>Udfyld planen på baggrund af det, I har hørt og drøftet på mødet i dag</a:t>
            </a:r>
          </a:p>
          <a:p>
            <a:pPr>
              <a:buClr>
                <a:srgbClr val="297A77"/>
              </a:buClr>
              <a:buSzPct val="105000"/>
            </a:pPr>
            <a:r>
              <a:rPr lang="da-DK" sz="4500" dirty="0"/>
              <a:t>Se data i uddelingskopierne</a:t>
            </a:r>
          </a:p>
          <a:p>
            <a:pPr>
              <a:buClr>
                <a:srgbClr val="297A77"/>
              </a:buClr>
              <a:buSzPct val="105000"/>
            </a:pPr>
            <a:r>
              <a:rPr lang="da-DK" sz="4500" dirty="0"/>
              <a:t>Er der noget, I vil ændre i praksis?</a:t>
            </a:r>
          </a:p>
          <a:p>
            <a:pPr marL="228600" lvl="1">
              <a:spcBef>
                <a:spcPts val="1000"/>
              </a:spcBef>
              <a:buClr>
                <a:srgbClr val="297A77"/>
              </a:buClr>
              <a:buSzPct val="105000"/>
            </a:pPr>
            <a:r>
              <a:rPr lang="da-DK" sz="4500" dirty="0"/>
              <a:t>Beskriv hvordan, hvem og hvornår ændringerne skal ske.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ea typeface="+mj-ea"/>
                <a:cs typeface="+mj-cs"/>
              </a:rPr>
              <a:t>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ea typeface="+mj-ea"/>
                <a:cs typeface="+mj-cs"/>
              </a:rPr>
              <a:t>	</a:t>
            </a:r>
            <a:endParaRPr lang="da-DK" sz="18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74B8E1B-F614-4684-8E6C-6D8E39E23302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9F6E65-3AD4-4C11-8B62-7924E018567A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DEA4DD-E6E4-4058-B078-1AA21809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37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01D4764-D21E-4C58-9F98-61A591530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3026"/>
            <a:ext cx="1251946" cy="1251946"/>
          </a:xfrm>
          <a:prstGeom prst="rect">
            <a:avLst/>
          </a:prstGeom>
        </p:spPr>
      </p:pic>
      <p:pic>
        <p:nvPicPr>
          <p:cNvPr id="16" name="Billede 15" descr="Et billede, der indeholder papirclips&#10;&#10;Automatisk genereret beskrivelse">
            <a:extLst>
              <a:ext uri="{FF2B5EF4-FFF2-40B4-BE49-F238E27FC236}">
                <a16:creationId xmlns:a16="http://schemas.microsoft.com/office/drawing/2014/main" id="{9BE8C934-4680-4A09-B824-FD30D637C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000" y="3154482"/>
            <a:ext cx="549033" cy="54903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0008A6C-8322-4E52-9B93-65CDA31DD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585" y="1465251"/>
            <a:ext cx="7665630" cy="29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35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9129149" cy="670215"/>
          </a:xfrm>
        </p:spPr>
        <p:txBody>
          <a:bodyPr anchor="t" anchorCtr="0">
            <a:no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da-DK" sz="3500" b="1" dirty="0">
                <a:solidFill>
                  <a:srgbClr val="297A77"/>
                </a:solidFill>
                <a:latin typeface="+mn-lt"/>
              </a:rPr>
              <a:t>Plenum gennemgang (10 min.)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4BAC4A1-EF95-4832-8E08-FA7A8EB3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9320087" cy="46799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Clr>
                <a:srgbClr val="297A77"/>
              </a:buClr>
              <a:buSzPct val="105000"/>
              <a:buNone/>
            </a:pPr>
            <a:r>
              <a:rPr lang="da-DK" sz="11200" dirty="0"/>
              <a:t>Hvad har I talt om i grupperne?</a:t>
            </a:r>
          </a:p>
          <a:p>
            <a:pPr>
              <a:lnSpc>
                <a:spcPct val="100000"/>
              </a:lnSpc>
              <a:buClr>
                <a:srgbClr val="297A77"/>
              </a:buClr>
              <a:buSzPct val="105000"/>
            </a:pPr>
            <a:endParaRPr lang="da-DK" sz="7000" dirty="0"/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Clr>
                <a:srgbClr val="297A77"/>
              </a:buClr>
              <a:buSzPct val="105000"/>
              <a:buFont typeface="+mj-lt"/>
              <a:buAutoNum type="arabicPeriod"/>
            </a:pPr>
            <a:r>
              <a:rPr lang="da-DK" sz="9600" dirty="0"/>
              <a:t>Hvilke tiltag er det vigtigst og lettest at gennemføre?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Clr>
                <a:srgbClr val="297A77"/>
              </a:buClr>
              <a:buSzPct val="105000"/>
              <a:buFont typeface="+mj-lt"/>
              <a:buAutoNum type="arabicPeriod"/>
            </a:pPr>
            <a:r>
              <a:rPr lang="da-DK" sz="9600" dirty="0"/>
              <a:t>Hvordan kan det ske?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Clr>
                <a:srgbClr val="297A77"/>
              </a:buClr>
              <a:buSzPct val="105000"/>
              <a:buFont typeface="+mj-lt"/>
              <a:buAutoNum type="arabicPeriod"/>
            </a:pPr>
            <a:r>
              <a:rPr lang="da-DK" sz="9600" dirty="0"/>
              <a:t>Er der retningslinjer/fraser/andet materiale, der kan deles i gruppen?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Clr>
                <a:srgbClr val="297A77"/>
              </a:buClr>
              <a:buSzPct val="105000"/>
              <a:buFont typeface="+mj-lt"/>
              <a:buAutoNum type="arabicPeriod"/>
            </a:pPr>
            <a:r>
              <a:rPr lang="da-DK" sz="9600" dirty="0"/>
              <a:t>Hvad vil I tage med hjem til jeres praksis? </a:t>
            </a:r>
          </a:p>
          <a:p>
            <a:pPr lvl="1">
              <a:lnSpc>
                <a:spcPct val="100000"/>
              </a:lnSpc>
              <a:buClr>
                <a:srgbClr val="297A77"/>
              </a:buClr>
              <a:buSzPct val="105000"/>
            </a:pPr>
            <a:endParaRPr lang="da-DK" sz="2800" dirty="0"/>
          </a:p>
          <a:p>
            <a:pPr>
              <a:lnSpc>
                <a:spcPct val="100000"/>
              </a:lnSpc>
              <a:buClr>
                <a:srgbClr val="297A77"/>
              </a:buClr>
              <a:buSzPct val="105000"/>
            </a:pPr>
            <a:endParaRPr lang="da-DK" sz="3200" dirty="0"/>
          </a:p>
          <a:p>
            <a:pPr>
              <a:lnSpc>
                <a:spcPct val="100000"/>
              </a:lnSpc>
              <a:buClr>
                <a:srgbClr val="297A77"/>
              </a:buClr>
              <a:buSzPct val="105000"/>
            </a:pPr>
            <a:endParaRPr lang="da-DK" sz="3200" dirty="0"/>
          </a:p>
          <a:p>
            <a:pPr marL="0" indent="0">
              <a:buClr>
                <a:srgbClr val="297A77"/>
              </a:buClr>
              <a:buSzPct val="105000"/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5100" b="1" dirty="0">
                <a:solidFill>
                  <a:srgbClr val="297A77"/>
                </a:solidFill>
                <a:ea typeface="+mj-ea"/>
                <a:cs typeface="+mj-cs"/>
              </a:rPr>
              <a:t>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5100" b="1" dirty="0">
                <a:solidFill>
                  <a:srgbClr val="297A77"/>
                </a:solidFill>
                <a:ea typeface="+mj-ea"/>
                <a:cs typeface="+mj-cs"/>
              </a:rPr>
              <a:t>      </a:t>
            </a:r>
            <a:endParaRPr lang="da-DK" sz="32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4400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sz="4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74B8E1B-F614-4684-8E6C-6D8E39E23302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9F6E65-3AD4-4C11-8B62-7924E018567A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DEA4DD-E6E4-4058-B078-1AA21809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38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102B8EB-AA22-4BBA-A063-0A4BEA62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4805"/>
            <a:ext cx="1248389" cy="12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5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12582" cy="1325563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Opsamling og opfølgning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8634372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297A77"/>
              </a:buClr>
              <a:buNone/>
            </a:pPr>
            <a:r>
              <a:rPr lang="da-DK" dirty="0"/>
              <a:t>Hvordan skal vi følge op på dagens møde?</a:t>
            </a:r>
          </a:p>
          <a:p>
            <a:pPr marL="0" indent="0">
              <a:buClr>
                <a:srgbClr val="297A77"/>
              </a:buClr>
              <a:buNone/>
            </a:pPr>
            <a:endParaRPr lang="da-DK" sz="2400" dirty="0"/>
          </a:p>
          <a:p>
            <a:pPr lvl="1">
              <a:buClr>
                <a:srgbClr val="297A77"/>
              </a:buClr>
            </a:pPr>
            <a:r>
              <a:rPr lang="da-DK" dirty="0"/>
              <a:t>Det kan fx gøres ved at fastsætte dato for en opfølgende opgørelse/datatræk. Det giver mulighed for at se eventuelle forandringer. </a:t>
            </a:r>
          </a:p>
          <a:p>
            <a:pPr marL="0" indent="0">
              <a:buNone/>
            </a:pP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39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21FA1FF2-8576-4D42-96AD-0CAFA053D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5667" y="3428999"/>
            <a:ext cx="32861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33364" cy="1325563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Materialer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404000"/>
            <a:ext cx="7730338" cy="5220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2400" b="1" u="sng" dirty="0">
                <a:cs typeface="Calibri"/>
              </a:rPr>
              <a:t>Nu udleveres:</a:t>
            </a:r>
          </a:p>
          <a:p>
            <a:pPr>
              <a:lnSpc>
                <a:spcPct val="100000"/>
              </a:lnSpc>
              <a:buClr>
                <a:srgbClr val="297A77"/>
              </a:buClr>
            </a:pPr>
            <a:r>
              <a:rPr lang="da-DK" sz="2400" dirty="0">
                <a:cs typeface="Calibri"/>
              </a:rPr>
              <a:t>Quick-guide og </a:t>
            </a:r>
            <a:r>
              <a:rPr lang="da-DK" sz="2400" dirty="0" err="1">
                <a:cs typeface="Calibri"/>
              </a:rPr>
              <a:t>flowchart</a:t>
            </a:r>
            <a:r>
              <a:rPr lang="da-DK" sz="2400" dirty="0">
                <a:cs typeface="Calibri"/>
              </a:rPr>
              <a:t> fra DSAM-vejledning</a:t>
            </a:r>
          </a:p>
          <a:p>
            <a:pPr>
              <a:lnSpc>
                <a:spcPct val="100000"/>
              </a:lnSpc>
              <a:buClr>
                <a:srgbClr val="297A77"/>
              </a:buClr>
            </a:pPr>
            <a:r>
              <a:rPr lang="da-DK" sz="2400" dirty="0">
                <a:cs typeface="Calibri"/>
              </a:rPr>
              <a:t>Ark til mødenoter: Skriv dine overvejelser og gode ideer ned undervejs og saml op til sidst på mødet. </a:t>
            </a:r>
          </a:p>
          <a:p>
            <a:pPr>
              <a:lnSpc>
                <a:spcPct val="100000"/>
              </a:lnSpc>
              <a:buClr>
                <a:srgbClr val="297A77"/>
              </a:buClr>
            </a:pPr>
            <a:r>
              <a:rPr lang="da-DK" sz="2400" dirty="0">
                <a:cs typeface="Calibri"/>
              </a:rPr>
              <a:t>Uddelingskopier: Datatræk med overblik over:</a:t>
            </a:r>
          </a:p>
          <a:p>
            <a:pPr lvl="1">
              <a:lnSpc>
                <a:spcPct val="100000"/>
              </a:lnSpc>
              <a:buClr>
                <a:srgbClr val="297A77"/>
              </a:buClr>
            </a:pPr>
            <a:r>
              <a:rPr lang="da-DK" dirty="0">
                <a:cs typeface="Calibri"/>
              </a:rPr>
              <a:t>Klyngens forbrug af PPI og NSAID </a:t>
            </a:r>
          </a:p>
          <a:p>
            <a:pPr marL="0" indent="0">
              <a:buClr>
                <a:srgbClr val="297A77"/>
              </a:buClr>
              <a:buNone/>
            </a:pPr>
            <a:endParaRPr lang="da-DK" sz="2400" u="sng" dirty="0">
              <a:cs typeface="Calibri"/>
            </a:endParaRPr>
          </a:p>
          <a:p>
            <a:pPr marL="0" indent="0">
              <a:buClr>
                <a:srgbClr val="297A77"/>
              </a:buClr>
              <a:buNone/>
            </a:pPr>
            <a:r>
              <a:rPr lang="da-DK" sz="2400" b="1" u="sng" dirty="0">
                <a:cs typeface="Calibri"/>
              </a:rPr>
              <a:t>Efter pausen udleveres: </a:t>
            </a:r>
          </a:p>
          <a:p>
            <a:pPr>
              <a:buClr>
                <a:srgbClr val="297A77"/>
              </a:buClr>
            </a:pPr>
            <a:r>
              <a:rPr lang="da-DK" sz="2400" dirty="0">
                <a:cs typeface="Calibri"/>
              </a:rPr>
              <a:t>Uddelingskopier: Datatræk med overblik over:</a:t>
            </a:r>
          </a:p>
          <a:p>
            <a:pPr lvl="1">
              <a:buClr>
                <a:srgbClr val="297A77"/>
              </a:buClr>
            </a:pPr>
            <a:r>
              <a:rPr lang="da-DK" dirty="0">
                <a:cs typeface="Calibri"/>
              </a:rPr>
              <a:t>Se hvor din praksis er i søjlediagrammerne </a:t>
            </a:r>
          </a:p>
          <a:p>
            <a:pPr>
              <a:buClr>
                <a:srgbClr val="297A77"/>
              </a:buClr>
            </a:pPr>
            <a:r>
              <a:rPr lang="da-DK" sz="2400" dirty="0">
                <a:cs typeface="Calibri"/>
              </a:rPr>
              <a:t>Implementeringsplan: Tag dine ideer med hjem</a:t>
            </a:r>
          </a:p>
          <a:p>
            <a:pPr marL="0" indent="0">
              <a:buNone/>
            </a:pP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4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30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12582" cy="689773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KGE-modul                        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9259503" cy="5321429"/>
          </a:xfrm>
        </p:spPr>
        <p:txBody>
          <a:bodyPr>
            <a:normAutofit/>
          </a:bodyPr>
          <a:lstStyle/>
          <a:p>
            <a:pPr marL="0" indent="0">
              <a:buClr>
                <a:srgbClr val="297A77"/>
              </a:buClr>
              <a:buNone/>
            </a:pPr>
            <a:r>
              <a:rPr lang="da-DK" sz="2400" b="1" dirty="0">
                <a:solidFill>
                  <a:srgbClr val="297A77"/>
                </a:solidFill>
              </a:rPr>
              <a:t>PLO-E har følgende KGE-modul diagnostik, udredning, behandling og opfølgning af voksne med dyspepsi og </a:t>
            </a:r>
            <a:r>
              <a:rPr lang="da-DK" sz="2400" b="1" dirty="0" err="1">
                <a:solidFill>
                  <a:srgbClr val="297A77"/>
                </a:solidFill>
              </a:rPr>
              <a:t>gastroøsofageal</a:t>
            </a:r>
            <a:r>
              <a:rPr lang="da-DK" sz="2400" b="1" dirty="0">
                <a:solidFill>
                  <a:srgbClr val="297A77"/>
                </a:solidFill>
              </a:rPr>
              <a:t> refluks i almen praksis. </a:t>
            </a:r>
          </a:p>
          <a:p>
            <a:pPr marL="0" indent="0">
              <a:buClr>
                <a:srgbClr val="297A77"/>
              </a:buClr>
              <a:buNone/>
            </a:pPr>
            <a:endParaRPr lang="da-DK" sz="2400" dirty="0"/>
          </a:p>
          <a:p>
            <a:pPr marL="0" indent="0">
              <a:buClr>
                <a:srgbClr val="297A77"/>
              </a:buClr>
              <a:buNone/>
            </a:pPr>
            <a:r>
              <a:rPr lang="da-DK" sz="2400" dirty="0"/>
              <a:t>Indeholder klinisk relevante cases fra hverdagen </a:t>
            </a:r>
            <a:br>
              <a:rPr lang="da-DK" sz="2400" dirty="0"/>
            </a:br>
            <a:r>
              <a:rPr lang="da-DK" sz="2400" dirty="0"/>
              <a:t>og fokuserer på: </a:t>
            </a:r>
          </a:p>
          <a:p>
            <a:pPr>
              <a:buClr>
                <a:srgbClr val="297A77"/>
              </a:buClr>
            </a:pPr>
            <a:r>
              <a:rPr lang="da-DK" sz="2400" dirty="0"/>
              <a:t>Patienten med ikke-undersøgt dyspepsi </a:t>
            </a:r>
          </a:p>
          <a:p>
            <a:pPr>
              <a:buClr>
                <a:srgbClr val="297A77"/>
              </a:buClr>
            </a:pPr>
            <a:r>
              <a:rPr lang="da-DK" sz="2400" dirty="0"/>
              <a:t>Funktionel dyspepsi </a:t>
            </a:r>
          </a:p>
          <a:p>
            <a:pPr>
              <a:buClr>
                <a:srgbClr val="297A77"/>
              </a:buClr>
            </a:pPr>
            <a:r>
              <a:rPr lang="da-DK" sz="2400" dirty="0"/>
              <a:t>Reflukssygdom </a:t>
            </a:r>
          </a:p>
          <a:p>
            <a:pPr>
              <a:buClr>
                <a:srgbClr val="297A77"/>
              </a:buClr>
            </a:pPr>
            <a:r>
              <a:rPr lang="da-DK" sz="2400" dirty="0"/>
              <a:t>Forebyggelse af mavesår </a:t>
            </a:r>
          </a:p>
          <a:p>
            <a:pPr marL="0" indent="0">
              <a:buNone/>
            </a:pPr>
            <a:endParaRPr lang="da-DK" sz="2400" dirty="0"/>
          </a:p>
          <a:p>
            <a:endParaRPr lang="da-DK" sz="2400" dirty="0">
              <a:highlight>
                <a:srgbClr val="FFFF00"/>
              </a:highlight>
            </a:endParaRPr>
          </a:p>
          <a:p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D23DFD-4DD7-42E5-84D5-78B20A4F4C52}" type="slidenum">
              <a:rPr lang="da-DK" smtClean="0"/>
              <a:pPr algn="ctr"/>
              <a:t>40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9588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36887F7-F0B6-4B20-B0B4-572B2E6A56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7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personer, mødelokale&#10;&#10;Automatisk genereret beskrivelse">
            <a:extLst>
              <a:ext uri="{FF2B5EF4-FFF2-40B4-BE49-F238E27FC236}">
                <a16:creationId xmlns:a16="http://schemas.microsoft.com/office/drawing/2014/main" id="{79FD8C49-7612-4B8C-94BF-486E18E4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7715" t="-1" r="37025" b="197"/>
          <a:stretch/>
        </p:blipFill>
        <p:spPr>
          <a:xfrm>
            <a:off x="0" y="-39648"/>
            <a:ext cx="12192000" cy="79135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167341F-C76B-49D7-9E8A-E2A2678BE035}"/>
              </a:ext>
            </a:extLst>
          </p:cNvPr>
          <p:cNvSpPr txBox="1">
            <a:spLocks/>
          </p:cNvSpPr>
          <p:nvPr/>
        </p:nvSpPr>
        <p:spPr>
          <a:xfrm>
            <a:off x="-1" y="250281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500" b="1" dirty="0">
                <a:solidFill>
                  <a:schemeClr val="bg1"/>
                </a:solidFill>
                <a:latin typeface="+mn-lt"/>
                <a:cs typeface="Calibri"/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1618574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12582" cy="740096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Program for dagens møde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5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AC2A81A-B64B-72EC-95B6-71F90D1BE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75269"/>
              </p:ext>
            </p:extLst>
          </p:nvPr>
        </p:nvGraphicFramePr>
        <p:xfrm>
          <a:off x="468000" y="1404000"/>
          <a:ext cx="9184000" cy="5224505"/>
        </p:xfrm>
        <a:graphic>
          <a:graphicData uri="http://schemas.openxmlformats.org/drawingml/2006/table">
            <a:tbl>
              <a:tblPr firstRow="1" firstCol="1" bandRow="1"/>
              <a:tblGrid>
                <a:gridCol w="3549512">
                  <a:extLst>
                    <a:ext uri="{9D8B030D-6E8A-4147-A177-3AD203B41FA5}">
                      <a16:colId xmlns:a16="http://schemas.microsoft.com/office/drawing/2014/main" val="3870350588"/>
                    </a:ext>
                  </a:extLst>
                </a:gridCol>
                <a:gridCol w="5634488">
                  <a:extLst>
                    <a:ext uri="{9D8B030D-6E8A-4147-A177-3AD203B41FA5}">
                      <a16:colId xmlns:a16="http://schemas.microsoft.com/office/drawing/2014/main" val="1854347432"/>
                    </a:ext>
                  </a:extLst>
                </a:gridCol>
              </a:tblGrid>
              <a:tr h="497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kern="0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OPFØLGNING FRA SIDSTE MØDE</a:t>
                      </a:r>
                      <a:endParaRPr lang="da-DK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600" kern="0" dirty="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der sket forandringer i forhold til det, som klyngen har besluttet at følge op på?</a:t>
                      </a:r>
                      <a:endParaRPr lang="da-DK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706909"/>
                  </a:ext>
                </a:extLst>
              </a:tr>
              <a:tr h="559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Introduktion (10 min)</a:t>
                      </a:r>
                      <a:endParaRPr lang="da-DK" sz="18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Introduktion til mødets emne og brug af ark til mødenoter og uddelingskopier.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269769"/>
                  </a:ext>
                </a:extLst>
              </a:tr>
              <a:tr h="1577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BLOK 1: </a:t>
                      </a: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Anvendelse af PPI, NSAID og ulcusforebyggelse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Målepunkt 1 til 5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 min)</a:t>
                      </a:r>
                      <a:r>
                        <a:rPr lang="da-DK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Gennemgang af klyngens data for forbrug af PPI og NSAID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Ulcusforebyggelse med PPI blandt patienter der får NSAID/ASA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Gruppearbejde om målepunkterne og opfølgning i plenum.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794901"/>
                  </a:ext>
                </a:extLst>
              </a:tr>
              <a:tr h="331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Pause  (15 min)</a:t>
                      </a:r>
                      <a:endParaRPr lang="da-DK" sz="18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800" kern="1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48863"/>
                  </a:ext>
                </a:extLst>
              </a:tr>
              <a:tr h="1095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BLOK 2: </a:t>
                      </a:r>
                      <a:r>
                        <a:rPr lang="da-DK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Helicobacter</a:t>
                      </a: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pylori</a:t>
                      </a: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-test og </a:t>
                      </a:r>
                      <a:r>
                        <a:rPr lang="da-DK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gastroskopier</a:t>
                      </a: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(20 min)</a:t>
                      </a:r>
                      <a:r>
                        <a:rPr lang="da-DK" sz="2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Gennemgang af antal udførte </a:t>
                      </a:r>
                      <a:r>
                        <a:rPr lang="da-DK" sz="1800" kern="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Helicobacter</a:t>
                      </a: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da-DK" sz="1800" kern="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pylori</a:t>
                      </a: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-test og </a:t>
                      </a:r>
                      <a:r>
                        <a:rPr lang="da-DK" sz="1800" kern="0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gastroskopier</a:t>
                      </a: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.</a:t>
                      </a:r>
                      <a:endParaRPr lang="da-DK" sz="18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Gruppearbejde om målepunkterne og opfølgning i plenum.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354359"/>
                  </a:ext>
                </a:extLst>
              </a:tr>
              <a:tr h="944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b="1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BLOK 3: Implementering og opfølgning </a:t>
                      </a:r>
                      <a:endParaRPr lang="da-DK" sz="18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(25 min)</a:t>
                      </a:r>
                      <a:r>
                        <a:rPr lang="da-DK" sz="1800" b="1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Hvilke forandringer, der vil være vigtigst og lettest at gennemføre?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kern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Hvordan der skal følges op på dagens møde?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0" marR="53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4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71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515600" cy="1132935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Data: </a:t>
            </a:r>
            <a:r>
              <a:rPr lang="da-DK" sz="3500" b="1" dirty="0" err="1">
                <a:solidFill>
                  <a:srgbClr val="297A77"/>
                </a:solidFill>
                <a:latin typeface="+mn-lt"/>
              </a:rPr>
              <a:t>ordiprax</a:t>
            </a:r>
            <a:r>
              <a:rPr lang="da-DK" sz="3500" b="1" dirty="0">
                <a:solidFill>
                  <a:srgbClr val="297A77"/>
                </a:solidFill>
                <a:latin typeface="+mn-lt"/>
              </a:rPr>
              <a:t>+ og regionsregistre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6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C4CDD54D-6372-4264-8890-BA733D069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9233451" cy="5305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97A77"/>
              </a:buClr>
            </a:pPr>
            <a:r>
              <a:rPr lang="da-DK" sz="2400" dirty="0">
                <a:cs typeface="Calibri"/>
              </a:rPr>
              <a:t>Medicindata kommer fra </a:t>
            </a:r>
            <a:r>
              <a:rPr lang="da-DK" sz="2400" dirty="0" err="1">
                <a:cs typeface="Calibri"/>
              </a:rPr>
              <a:t>ordiprax</a:t>
            </a:r>
            <a:r>
              <a:rPr lang="da-DK" sz="2400" dirty="0">
                <a:cs typeface="Calibri"/>
              </a:rPr>
              <a:t>+, hvor alle praktiserende læger kan få overblik over ordinationer i deres praksis og sammenligne opgørelserne med nationale tal og tal for klyngen.  </a:t>
            </a:r>
          </a:p>
          <a:p>
            <a:pPr>
              <a:buClr>
                <a:srgbClr val="297A77"/>
              </a:buClr>
            </a:pPr>
            <a:r>
              <a:rPr lang="da-DK" sz="2400" dirty="0">
                <a:cs typeface="Calibri"/>
              </a:rPr>
              <a:t>Data fra </a:t>
            </a:r>
            <a:r>
              <a:rPr lang="da-DK" sz="2400" dirty="0" err="1">
                <a:cs typeface="Calibri"/>
              </a:rPr>
              <a:t>ordiprax</a:t>
            </a:r>
            <a:r>
              <a:rPr lang="da-DK" sz="2400" dirty="0">
                <a:cs typeface="Calibri"/>
              </a:rPr>
              <a:t>+ vises for alle indløste recepter på PPI og NSAID opgøres både i antal patienter der har indløst recept, DDD og udviklingen over de seneste 5 år. Data for det seneste år dækker perioden 1. august 2022 til 31. juli 2023. </a:t>
            </a:r>
          </a:p>
          <a:p>
            <a:pPr marL="285750" indent="-285750">
              <a:buClr>
                <a:srgbClr val="297A77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cs typeface="Calibri"/>
              </a:rPr>
              <a:t>Data for antal </a:t>
            </a:r>
            <a:r>
              <a:rPr lang="da-DK" sz="2400" dirty="0" err="1">
                <a:cs typeface="Calibri"/>
              </a:rPr>
              <a:t>Helicobacter</a:t>
            </a:r>
            <a:r>
              <a:rPr lang="da-DK" sz="2400" dirty="0">
                <a:cs typeface="Calibri"/>
              </a:rPr>
              <a:t> </a:t>
            </a:r>
            <a:r>
              <a:rPr lang="da-DK" sz="2400" dirty="0" err="1">
                <a:cs typeface="Calibri"/>
              </a:rPr>
              <a:t>pylori</a:t>
            </a:r>
            <a:r>
              <a:rPr lang="da-DK" sz="2400" dirty="0">
                <a:cs typeface="Calibri"/>
              </a:rPr>
              <a:t>-test og </a:t>
            </a:r>
            <a:r>
              <a:rPr lang="da-DK" sz="2400" dirty="0" err="1">
                <a:cs typeface="Calibri"/>
              </a:rPr>
              <a:t>gastroskopier</a:t>
            </a:r>
            <a:r>
              <a:rPr lang="da-DK" sz="2400" dirty="0">
                <a:cs typeface="Calibri"/>
              </a:rPr>
              <a:t> stammer fra opgørelser fra regionen. Opgørelse af antal </a:t>
            </a:r>
            <a:r>
              <a:rPr lang="da-DK" sz="2400" dirty="0" err="1">
                <a:cs typeface="Calibri"/>
              </a:rPr>
              <a:t>gastroskopier</a:t>
            </a:r>
            <a:r>
              <a:rPr lang="da-DK" sz="2400" dirty="0">
                <a:cs typeface="Calibri"/>
              </a:rPr>
              <a:t> indeholder både data for sygehus og speciallægepraksis. </a:t>
            </a:r>
          </a:p>
          <a:p>
            <a:pPr marL="285750" indent="-285750">
              <a:buClr>
                <a:srgbClr val="297A77"/>
              </a:buClr>
              <a:buFont typeface="Arial" panose="020B0604020202020204" pitchFamily="34" charset="0"/>
              <a:buChar char="•"/>
            </a:pPr>
            <a:endParaRPr lang="da-DK" sz="2400" dirty="0">
              <a:cs typeface="Calibri"/>
            </a:endParaRPr>
          </a:p>
          <a:p>
            <a:pPr marL="0" indent="0">
              <a:buNone/>
            </a:pPr>
            <a:r>
              <a:rPr lang="da-DK" sz="1800" dirty="0"/>
              <a:t>På kiap.dk kan du finde vejledninger til, hvordan du logger på og anvender </a:t>
            </a:r>
            <a:r>
              <a:rPr lang="da-DK" sz="1800" dirty="0" err="1"/>
              <a:t>ordiprax</a:t>
            </a:r>
            <a:r>
              <a:rPr lang="da-DK" sz="1800" dirty="0"/>
              <a:t>+.</a:t>
            </a:r>
            <a:endParaRPr lang="da-DK" sz="1800" dirty="0">
              <a:solidFill>
                <a:schemeClr val="bg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da-DK" sz="32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 fontAlgn="base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985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1"/>
            <a:ext cx="10515600" cy="740554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Forklaringer af variation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7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C4CDD54D-6372-4264-8890-BA733D069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04000"/>
            <a:ext cx="10414702" cy="5305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da-DK" sz="2400" dirty="0">
                <a:latin typeface="Calibri"/>
                <a:ea typeface="Calibri" panose="020F0502020204030204" pitchFamily="34" charset="0"/>
                <a:cs typeface="Times New Roman"/>
              </a:rPr>
              <a:t>Få patienter? (= stor usikkerhed)  </a:t>
            </a:r>
            <a:endParaRPr lang="da-DK" sz="24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2400" dirty="0">
                <a:latin typeface="Calibri"/>
                <a:ea typeface="Calibri" panose="020F0502020204030204" pitchFamily="34" charset="0"/>
                <a:cs typeface="Times New Roman"/>
              </a:rPr>
              <a:t>Forskel i praksispopulation? (alderssammensætning?) </a:t>
            </a:r>
            <a:endParaRPr lang="da-DK" sz="24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2400" dirty="0">
                <a:latin typeface="Calibri"/>
                <a:ea typeface="Calibri" panose="020F0502020204030204" pitchFamily="34" charset="0"/>
                <a:cs typeface="Times New Roman"/>
              </a:rPr>
              <a:t>Forskel i diagnostik og behandlingsstrategi?</a:t>
            </a:r>
          </a:p>
        </p:txBody>
      </p:sp>
    </p:spTree>
    <p:extLst>
      <p:ext uri="{BB962C8B-B14F-4D97-AF65-F5344CB8AC3E}">
        <p14:creationId xmlns:p14="http://schemas.microsoft.com/office/powerpoint/2010/main" val="290255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0" y="252000"/>
            <a:ext cx="9100159" cy="1205258"/>
          </a:xfrm>
        </p:spPr>
        <p:txBody>
          <a:bodyPr anchor="t" anchorCtr="0"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Introduktionsvideo (4 min.) </a:t>
            </a:r>
            <a:br>
              <a:rPr lang="da-DK" sz="2700" b="1" dirty="0">
                <a:solidFill>
                  <a:srgbClr val="297A77"/>
                </a:solidFill>
                <a:latin typeface="+mn-lt"/>
              </a:rPr>
            </a:br>
            <a:r>
              <a:rPr lang="da-DK" sz="2200" b="1" dirty="0">
                <a:solidFill>
                  <a:srgbClr val="297A77"/>
                </a:solidFill>
                <a:latin typeface="+mn-lt"/>
              </a:rPr>
              <a:t>Overordnet introduktion til emnet</a:t>
            </a:r>
            <a:br>
              <a:rPr lang="da-DK" sz="1200" b="1" dirty="0">
                <a:solidFill>
                  <a:srgbClr val="297A77"/>
                </a:solidFill>
                <a:highlight>
                  <a:srgbClr val="FFFF00"/>
                </a:highlight>
              </a:rPr>
            </a:br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3C8CFA"/>
              </a:solidFill>
              <a:latin typeface="+mn-lt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5EFE38-2BBA-4153-B643-0E4369C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>
                    <a:lumMod val="75000"/>
                  </a:schemeClr>
                </a:solidFill>
              </a:rPr>
              <a:pPr algn="ctr"/>
              <a:t>8</a:t>
            </a:fld>
            <a:endParaRPr lang="da-DK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17937B6-2C7C-476B-96DF-BEA1286C8364}"/>
              </a:ext>
            </a:extLst>
          </p:cNvPr>
          <p:cNvSpPr/>
          <p:nvPr/>
        </p:nvSpPr>
        <p:spPr>
          <a:xfrm>
            <a:off x="0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A3C404-7E63-4A48-9549-BF52F89FB92E}"/>
              </a:ext>
            </a:extLst>
          </p:cNvPr>
          <p:cNvSpPr/>
          <p:nvPr/>
        </p:nvSpPr>
        <p:spPr>
          <a:xfrm>
            <a:off x="855705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9341903-8BF9-404D-9262-C55636BC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00" y="2800088"/>
            <a:ext cx="1257823" cy="1257823"/>
          </a:xfrm>
          <a:prstGeom prst="rect">
            <a:avLst/>
          </a:prstGeom>
        </p:spPr>
      </p:pic>
      <p:pic>
        <p:nvPicPr>
          <p:cNvPr id="4" name="Online Media 3" title="Dyspepsi Introduktionsvideo">
            <a:hlinkClick r:id="" action="ppaction://media"/>
            <a:extLst>
              <a:ext uri="{FF2B5EF4-FFF2-40B4-BE49-F238E27FC236}">
                <a16:creationId xmlns:a16="http://schemas.microsoft.com/office/drawing/2014/main" id="{A70648E5-66CB-920B-76DD-90DA9EFF3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64000" y="1224000"/>
            <a:ext cx="8693710" cy="49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52000"/>
            <a:ext cx="10633364" cy="919513"/>
          </a:xfrm>
        </p:spPr>
        <p:txBody>
          <a:bodyPr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Dyspepsi</a:t>
            </a: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r>
              <a:rPr lang="da-DK" sz="2200" b="1" dirty="0">
                <a:solidFill>
                  <a:srgbClr val="297A77"/>
                </a:solidFill>
                <a:latin typeface="+mn-lt"/>
              </a:rPr>
              <a:t>Hovedbudskaber</a:t>
            </a: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404000"/>
            <a:ext cx="8477196" cy="5143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da-DK" sz="2400" dirty="0"/>
              <a:t>Dyspepsi er meget hyppig: 25-40 % af befolkningen har symptomer på dyspepsi.</a:t>
            </a:r>
            <a:endParaRPr lang="da-DK" sz="2400" dirty="0">
              <a:cs typeface="Calibri"/>
            </a:endParaRPr>
          </a:p>
          <a:p>
            <a:pPr fontAlgn="base"/>
            <a:r>
              <a:rPr lang="da-DK" sz="2400" dirty="0"/>
              <a:t>Symptomerne er sjældent tegn på cancer (&lt;1 %).</a:t>
            </a:r>
            <a:endParaRPr lang="da-DK" sz="2400" dirty="0">
              <a:cs typeface="Calibri"/>
            </a:endParaRPr>
          </a:p>
          <a:p>
            <a:pPr fontAlgn="base"/>
            <a:r>
              <a:rPr lang="da-DK" sz="2400" dirty="0"/>
              <a:t>Mere end halvdelen diagnosticeres med funktionel dyspepsi.</a:t>
            </a:r>
            <a:endParaRPr lang="da-DK" sz="2400" dirty="0">
              <a:cs typeface="Calibri"/>
            </a:endParaRPr>
          </a:p>
          <a:p>
            <a:pPr fontAlgn="base"/>
            <a:r>
              <a:rPr lang="da-DK" sz="2400" dirty="0"/>
              <a:t>Ved dominerende reflukssymptomer og for patienter med høj ulcusrisiko er der gavn af PPI.</a:t>
            </a:r>
          </a:p>
          <a:p>
            <a:pPr fontAlgn="base"/>
            <a:r>
              <a:rPr lang="da-DK" sz="2400" dirty="0"/>
              <a:t>PPI bør ikke gives som ”prøvebehandling”.</a:t>
            </a:r>
          </a:p>
          <a:p>
            <a:pPr fontAlgn="base"/>
            <a:r>
              <a:rPr lang="da-DK" sz="2400" dirty="0">
                <a:cs typeface="Calibri"/>
              </a:rPr>
              <a:t>Se </a:t>
            </a:r>
            <a:r>
              <a:rPr lang="da-DK" sz="2400" dirty="0" err="1">
                <a:cs typeface="Calibri"/>
              </a:rPr>
              <a:t>flowchart</a:t>
            </a:r>
            <a:r>
              <a:rPr lang="da-DK" sz="2400" dirty="0">
                <a:cs typeface="Calibri"/>
              </a:rPr>
              <a:t> fra DSAM.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9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9b9160-98c9-4814-b699-7a53b2458871">
      <Terms xmlns="http://schemas.microsoft.com/office/infopath/2007/PartnerControls"/>
    </lcf76f155ced4ddcb4097134ff3c332f>
    <TaxCatchAll xmlns="ab13d131-50a7-42c4-8a02-30b9c286f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993C13B96ABA44B8BA0820E957946A" ma:contentTypeVersion="17" ma:contentTypeDescription="Create a new document." ma:contentTypeScope="" ma:versionID="479322fe1ea9d78006102bcbf00ee5c5">
  <xsd:schema xmlns:xsd="http://www.w3.org/2001/XMLSchema" xmlns:xs="http://www.w3.org/2001/XMLSchema" xmlns:p="http://schemas.microsoft.com/office/2006/metadata/properties" xmlns:ns2="e19b9160-98c9-4814-b699-7a53b2458871" xmlns:ns3="ab13d131-50a7-42c4-8a02-30b9c286ffe1" targetNamespace="http://schemas.microsoft.com/office/2006/metadata/properties" ma:root="true" ma:fieldsID="69190a5ef6f1a20837233fbb2ad94f09" ns2:_="" ns3:_="">
    <xsd:import namespace="e19b9160-98c9-4814-b699-7a53b2458871"/>
    <xsd:import namespace="ab13d131-50a7-42c4-8a02-30b9c286f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b9160-98c9-4814-b699-7a53b2458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b18725-0062-458b-ba13-ac6484c60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3d131-50a7-42c4-8a02-30b9c286f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7689496-4c50-418c-a9e7-b2839757fedc}" ma:internalName="TaxCatchAll" ma:showField="CatchAllData" ma:web="ab13d131-50a7-42c4-8a02-30b9c286f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5785F-4359-4F84-AFAE-EB7B727BC3AA}">
  <ds:schemaRefs>
    <ds:schemaRef ds:uri="ab13d131-50a7-42c4-8a02-30b9c286ffe1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e19b9160-98c9-4814-b699-7a53b2458871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6313E7-0275-4B5F-A914-F92A14947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5090D-43F7-40DB-9D2F-C493B00AA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9b9160-98c9-4814-b699-7a53b2458871"/>
    <ds:schemaRef ds:uri="ab13d131-50a7-42c4-8a02-30b9c286f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13552</TotalTime>
  <Words>4324</Words>
  <Application>Microsoft Office PowerPoint</Application>
  <PresentationFormat>Widescreen</PresentationFormat>
  <Paragraphs>526</Paragraphs>
  <Slides>41</Slides>
  <Notes>41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TitilliumWeb-Regular</vt:lpstr>
      <vt:lpstr>Office Theme</vt:lpstr>
      <vt:lpstr>Diagnostik og behandling af patienter med dyspepsi       Klyngenavn  Dato for klyngemødet     </vt:lpstr>
      <vt:lpstr>Formål med dagens møde</vt:lpstr>
      <vt:lpstr>Syd-KIP, DSAM og KIAP</vt:lpstr>
      <vt:lpstr>Materialer</vt:lpstr>
      <vt:lpstr>Program for dagens møde</vt:lpstr>
      <vt:lpstr>Data: ordiprax+ og regionsregistre</vt:lpstr>
      <vt:lpstr>Forklaringer af variation</vt:lpstr>
      <vt:lpstr>Introduktionsvideo (4 min.)  Overordnet introduktion til emnet  </vt:lpstr>
      <vt:lpstr>Dyspepsi Hovedbudskaber</vt:lpstr>
      <vt:lpstr>BLOK 1: BE</vt:lpstr>
      <vt:lpstr>BLOK 1: BE</vt:lpstr>
      <vt:lpstr>Målepunkt 1: Brug af PPI, DDD Opgjort i DDD pr. 1.000 sikrede, 18+ årige</vt:lpstr>
      <vt:lpstr>Målepunkt 1: Brug af PPI, antal patienter Opgjort i antal patienter der har indløst mindst én recept pr. 1.000 sikrede, 18+ årige</vt:lpstr>
      <vt:lpstr>Brug af PPI over 5 år, DDD  Udviklingen i forbrug de seneste 5 år. Opgjort i DDD pr. 1.000 sikrede, 18+ årige</vt:lpstr>
      <vt:lpstr>Spørgsmål til brug af PPI (10 min.)  </vt:lpstr>
      <vt:lpstr>Gennemgang i plenum: Brug af PPI (10 min.) Hvad har I talt om?</vt:lpstr>
      <vt:lpstr>BLOK 1: BE</vt:lpstr>
      <vt:lpstr>Målepunkt 2: Brug af NSAID, DDD Opgjort i DDD pr. 1.000 sikrede</vt:lpstr>
      <vt:lpstr>Udviklingen i brug af NSAID, DDD Østfynklyngen samlet. Antal DDD pr. 1.000 sikrede, seneste fem år, 18+ årige </vt:lpstr>
      <vt:lpstr>Spørgsmål til brug af NSAID  </vt:lpstr>
      <vt:lpstr>Målepunkt 3: Langtidsbrug af NSAID, antal patienter Andel patienter i NSAID behandling hvor den årlige udskrivning er større end 200 DDD. </vt:lpstr>
      <vt:lpstr>Målepunkt 4: Brug af højdosis NSAID, DDD  Andel patienter i NSAID behandling, hvor den årlige udskrivning overskrider 365 DDD, 18+ årige</vt:lpstr>
      <vt:lpstr>Spørgsmål til brug af NSAID  </vt:lpstr>
      <vt:lpstr>Gennemgang i plenum: Brug af NSAID (20 min.) Hvad har I talt om? </vt:lpstr>
      <vt:lpstr>BLOK 1: BE</vt:lpstr>
      <vt:lpstr>Målepunkt 5: Andel patienter i ulcusforebyggelse med PPI, andel patienter (procent) Andel patienter i langtidsbehandling med NSAID/ASA (&gt;200 DDD) der har indløst recept på PPI</vt:lpstr>
      <vt:lpstr>Spørgsmål til Ulcusforebyggelse med PPI </vt:lpstr>
      <vt:lpstr>PowerPoint Presentation</vt:lpstr>
      <vt:lpstr>BLOK 1: BE</vt:lpstr>
      <vt:lpstr>Video: Helicobacter pylori-test  og gastroskopi (3 min.) </vt:lpstr>
      <vt:lpstr>Gastroskopi og Helicobacter pylori-test Hovedbudskaber </vt:lpstr>
      <vt:lpstr> Målepunkt 6: Antal udførte helicobacter-test Pr. 1.000 sikrede (pusteprøve + fæces) , seneste 5 år  </vt:lpstr>
      <vt:lpstr>Målepunkt 7: Antal udførte gastroskopier Pr. 1.000 sikrede (speciallægepraksis og på sygehus), seneste 5 år  </vt:lpstr>
      <vt:lpstr>Spørgsmål til målepunkt 6 og 7 (15 min) Tal sammen to og to </vt:lpstr>
      <vt:lpstr>Gennemgang i plenum (10 min.)</vt:lpstr>
      <vt:lpstr>PowerPoint Presentation</vt:lpstr>
      <vt:lpstr>Udfyld implementeringsplanen (15 min.) Se på praksisdata: Er der potentiale for forandringer?</vt:lpstr>
      <vt:lpstr>Plenum gennemgang (10 min.)</vt:lpstr>
      <vt:lpstr>Opsamling og opfølgning</vt:lpstr>
      <vt:lpstr>KGE-modul       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Thomas Høg Sørensen</cp:lastModifiedBy>
  <cp:revision>63</cp:revision>
  <cp:lastPrinted>2023-12-21T14:13:20Z</cp:lastPrinted>
  <dcterms:created xsi:type="dcterms:W3CDTF">2018-05-04T12:52:03Z</dcterms:created>
  <dcterms:modified xsi:type="dcterms:W3CDTF">2024-02-19T09:34:09Z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0x0101006B993C13B96ABA44B8BA0820E957946A</vt:lpwstr>
  </property>
</Properties>
</file>