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0.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1"/>
  </p:notesMasterIdLst>
  <p:handoutMasterIdLst>
    <p:handoutMasterId r:id="rId42"/>
  </p:handoutMasterIdLst>
  <p:sldIdLst>
    <p:sldId id="622" r:id="rId5"/>
    <p:sldId id="732" r:id="rId6"/>
    <p:sldId id="731" r:id="rId7"/>
    <p:sldId id="658" r:id="rId8"/>
    <p:sldId id="765" r:id="rId9"/>
    <p:sldId id="290" r:id="rId10"/>
    <p:sldId id="645" r:id="rId11"/>
    <p:sldId id="758" r:id="rId12"/>
    <p:sldId id="610" r:id="rId13"/>
    <p:sldId id="630" r:id="rId14"/>
    <p:sldId id="773" r:id="rId15"/>
    <p:sldId id="759" r:id="rId16"/>
    <p:sldId id="737" r:id="rId17"/>
    <p:sldId id="734" r:id="rId18"/>
    <p:sldId id="603" r:id="rId19"/>
    <p:sldId id="634" r:id="rId20"/>
    <p:sldId id="735" r:id="rId21"/>
    <p:sldId id="638" r:id="rId22"/>
    <p:sldId id="762" r:id="rId23"/>
    <p:sldId id="613" r:id="rId24"/>
    <p:sldId id="644" r:id="rId25"/>
    <p:sldId id="726" r:id="rId26"/>
    <p:sldId id="643" r:id="rId27"/>
    <p:sldId id="767" r:id="rId28"/>
    <p:sldId id="768" r:id="rId29"/>
    <p:sldId id="729" r:id="rId30"/>
    <p:sldId id="750" r:id="rId31"/>
    <p:sldId id="745" r:id="rId32"/>
    <p:sldId id="736" r:id="rId33"/>
    <p:sldId id="746" r:id="rId34"/>
    <p:sldId id="646" r:id="rId35"/>
    <p:sldId id="761" r:id="rId36"/>
    <p:sldId id="770" r:id="rId37"/>
    <p:sldId id="771" r:id="rId38"/>
    <p:sldId id="772" r:id="rId39"/>
    <p:sldId id="733" r:id="rId40"/>
  </p:sldIdLst>
  <p:sldSz cx="12192000" cy="6858000"/>
  <p:notesSz cx="6797675"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rgitte Harbo" initials="BH" lastIdx="1" clrIdx="0">
    <p:extLst>
      <p:ext uri="{19B8F6BF-5375-455C-9EA6-DF929625EA0E}">
        <p15:presenceInfo xmlns:p15="http://schemas.microsoft.com/office/powerpoint/2012/main" userId="S::bharbo@health.sdu.dk::eda14036-c5e6-4ce3-b83b-a869b99353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7A77"/>
    <a:srgbClr val="EBF7F7"/>
    <a:srgbClr val="3C8C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F446B7-38E6-45EA-8CD3-6A2C078CDCEB}" v="1694" dt="2021-10-18T14:55:56.054"/>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5176" autoAdjust="0"/>
  </p:normalViewPr>
  <p:slideViewPr>
    <p:cSldViewPr snapToGrid="0">
      <p:cViewPr varScale="1">
        <p:scale>
          <a:sx n="60" d="100"/>
          <a:sy n="60" d="100"/>
        </p:scale>
        <p:origin x="1752"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567735181361044E-2"/>
          <c:y val="0.11821495963280046"/>
          <c:w val="0.8368055169574391"/>
          <c:h val="0.67591987843624812"/>
        </c:manualLayout>
      </c:layout>
      <c:barChart>
        <c:barDir val="col"/>
        <c:grouping val="clustered"/>
        <c:varyColors val="0"/>
        <c:ser>
          <c:idx val="0"/>
          <c:order val="0"/>
          <c:tx>
            <c:strRef>
              <c:f>'Ark1'!$E$6</c:f>
              <c:strCache>
                <c:ptCount val="1"/>
                <c:pt idx="0">
                  <c:v>Mål 1: KOL prævalens</c:v>
                </c:pt>
              </c:strCache>
            </c:strRef>
          </c:tx>
          <c:spPr>
            <a:solidFill>
              <a:schemeClr val="accent1">
                <a:alpha val="85000"/>
              </a:schemeClr>
            </a:solidFill>
            <a:ln w="9525" cap="flat" cmpd="sng" algn="ctr">
              <a:solidFill>
                <a:schemeClr val="lt1">
                  <a:alpha val="50000"/>
                </a:schemeClr>
              </a:solidFill>
              <a:round/>
            </a:ln>
            <a:effectLst/>
          </c:spPr>
          <c:invertIfNegative val="0"/>
          <c:dPt>
            <c:idx val="0"/>
            <c:invertIfNegative val="0"/>
            <c:bubble3D val="0"/>
            <c:spPr>
              <a:solidFill>
                <a:schemeClr val="accent5">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1-FB5B-4BEC-9A51-FF13A3FD81F3}"/>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da-DK"/>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'Ark1'!$D$7:$D$18</c:f>
              <c:strCache>
                <c:ptCount val="12"/>
                <c:pt idx="0">
                  <c:v>Klyngegennemsnit</c:v>
                </c:pt>
                <c:pt idx="1">
                  <c:v>Praksis A</c:v>
                </c:pt>
                <c:pt idx="2">
                  <c:v>Praksis B</c:v>
                </c:pt>
                <c:pt idx="3">
                  <c:v>Praksis C</c:v>
                </c:pt>
                <c:pt idx="4">
                  <c:v>Praksis D</c:v>
                </c:pt>
                <c:pt idx="5">
                  <c:v>Praksis E</c:v>
                </c:pt>
                <c:pt idx="6">
                  <c:v>Praksis F</c:v>
                </c:pt>
                <c:pt idx="7">
                  <c:v>Praksis G</c:v>
                </c:pt>
                <c:pt idx="8">
                  <c:v>Praksis H</c:v>
                </c:pt>
                <c:pt idx="9">
                  <c:v>Praksis I</c:v>
                </c:pt>
                <c:pt idx="10">
                  <c:v>Praksis J</c:v>
                </c:pt>
                <c:pt idx="11">
                  <c:v>Praksis K</c:v>
                </c:pt>
              </c:strCache>
            </c:strRef>
          </c:cat>
          <c:val>
            <c:numRef>
              <c:f>'Ark1'!$E$7:$E$18</c:f>
              <c:numCache>
                <c:formatCode>General</c:formatCode>
                <c:ptCount val="12"/>
                <c:pt idx="0">
                  <c:v>3.1599999999999997</c:v>
                </c:pt>
                <c:pt idx="1">
                  <c:v>1.5</c:v>
                </c:pt>
                <c:pt idx="2">
                  <c:v>1.8</c:v>
                </c:pt>
                <c:pt idx="3">
                  <c:v>2.2999999999999998</c:v>
                </c:pt>
                <c:pt idx="4">
                  <c:v>1.9</c:v>
                </c:pt>
                <c:pt idx="5">
                  <c:v>5.0999999999999996</c:v>
                </c:pt>
                <c:pt idx="6">
                  <c:v>4.3</c:v>
                </c:pt>
                <c:pt idx="7">
                  <c:v>2.9</c:v>
                </c:pt>
                <c:pt idx="8">
                  <c:v>1.8</c:v>
                </c:pt>
                <c:pt idx="9">
                  <c:v>3.8</c:v>
                </c:pt>
                <c:pt idx="10">
                  <c:v>2.8</c:v>
                </c:pt>
                <c:pt idx="11">
                  <c:v>3.4</c:v>
                </c:pt>
              </c:numCache>
            </c:numRef>
          </c:val>
          <c:extLst>
            <c:ext xmlns:c16="http://schemas.microsoft.com/office/drawing/2014/chart" uri="{C3380CC4-5D6E-409C-BE32-E72D297353CC}">
              <c16:uniqueId val="{00000002-FB5B-4BEC-9A51-FF13A3FD81F3}"/>
            </c:ext>
          </c:extLst>
        </c:ser>
        <c:dLbls>
          <c:dLblPos val="inEnd"/>
          <c:showLegendKey val="0"/>
          <c:showVal val="1"/>
          <c:showCatName val="0"/>
          <c:showSerName val="0"/>
          <c:showPercent val="0"/>
          <c:showBubbleSize val="0"/>
        </c:dLbls>
        <c:gapWidth val="65"/>
        <c:axId val="591713328"/>
        <c:axId val="591714640"/>
      </c:barChart>
      <c:catAx>
        <c:axId val="59171332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400" b="0" i="0" u="none" strike="noStrike" kern="1200" cap="all" baseline="0">
                <a:solidFill>
                  <a:schemeClr val="dk1">
                    <a:lumMod val="75000"/>
                    <a:lumOff val="25000"/>
                  </a:schemeClr>
                </a:solidFill>
                <a:latin typeface="+mn-lt"/>
                <a:ea typeface="+mn-ea"/>
                <a:cs typeface="+mn-cs"/>
              </a:defRPr>
            </a:pPr>
            <a:endParaRPr lang="da-DK"/>
          </a:p>
        </c:txPr>
        <c:crossAx val="591714640"/>
        <c:crosses val="autoZero"/>
        <c:auto val="1"/>
        <c:lblAlgn val="ctr"/>
        <c:lblOffset val="100"/>
        <c:noMultiLvlLbl val="0"/>
      </c:catAx>
      <c:valAx>
        <c:axId val="59171464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591713328"/>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da-DK"/>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807923466088477E-2"/>
          <c:y val="4.0860994939947208E-2"/>
          <c:w val="0.92547063410551944"/>
          <c:h val="0.68108154319430025"/>
        </c:manualLayout>
      </c:layout>
      <c:barChart>
        <c:barDir val="col"/>
        <c:grouping val="clustered"/>
        <c:varyColors val="0"/>
        <c:ser>
          <c:idx val="0"/>
          <c:order val="0"/>
          <c:tx>
            <c:strRef>
              <c:f>'Ark1'!$F$6</c:f>
              <c:strCache>
                <c:ptCount val="1"/>
                <c:pt idx="0">
                  <c:v>Mål 3: Andel KOL-patienter med reversibilitetstest</c:v>
                </c:pt>
              </c:strCache>
            </c:strRef>
          </c:tx>
          <c:spPr>
            <a:solidFill>
              <a:schemeClr val="accent1">
                <a:alpha val="85000"/>
              </a:schemeClr>
            </a:solidFill>
            <a:ln w="9525" cap="flat" cmpd="sng" algn="ctr">
              <a:solidFill>
                <a:schemeClr val="lt1">
                  <a:alpha val="50000"/>
                </a:schemeClr>
              </a:solidFill>
              <a:round/>
            </a:ln>
            <a:effectLst/>
          </c:spPr>
          <c:invertIfNegative val="0"/>
          <c:dPt>
            <c:idx val="0"/>
            <c:invertIfNegative val="0"/>
            <c:bubble3D val="0"/>
            <c:spPr>
              <a:solidFill>
                <a:schemeClr val="accent5">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1-ECE3-47C0-9F50-B3309CD5DEE2}"/>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da-DK"/>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'Ark1'!$D$7:$D$18</c:f>
              <c:strCache>
                <c:ptCount val="12"/>
                <c:pt idx="0">
                  <c:v>Klyngegennemsnit</c:v>
                </c:pt>
                <c:pt idx="1">
                  <c:v>Praksis A</c:v>
                </c:pt>
                <c:pt idx="2">
                  <c:v>Praksis B</c:v>
                </c:pt>
                <c:pt idx="3">
                  <c:v>Praksis C</c:v>
                </c:pt>
                <c:pt idx="4">
                  <c:v>Praksis D</c:v>
                </c:pt>
                <c:pt idx="5">
                  <c:v>Praksis E</c:v>
                </c:pt>
                <c:pt idx="6">
                  <c:v>Praksis F</c:v>
                </c:pt>
                <c:pt idx="7">
                  <c:v>Praksis G</c:v>
                </c:pt>
                <c:pt idx="8">
                  <c:v>Praksis H</c:v>
                </c:pt>
                <c:pt idx="9">
                  <c:v>Praksis I</c:v>
                </c:pt>
                <c:pt idx="10">
                  <c:v>Praksis J</c:v>
                </c:pt>
                <c:pt idx="11">
                  <c:v>Praksis K</c:v>
                </c:pt>
              </c:strCache>
            </c:strRef>
          </c:cat>
          <c:val>
            <c:numRef>
              <c:f>'Ark1'!$F$7:$F$18</c:f>
              <c:numCache>
                <c:formatCode>General</c:formatCode>
                <c:ptCount val="12"/>
                <c:pt idx="0">
                  <c:v>30.4</c:v>
                </c:pt>
                <c:pt idx="1">
                  <c:v>34</c:v>
                </c:pt>
                <c:pt idx="2">
                  <c:v>21</c:v>
                </c:pt>
                <c:pt idx="3">
                  <c:v>53</c:v>
                </c:pt>
                <c:pt idx="4">
                  <c:v>36</c:v>
                </c:pt>
                <c:pt idx="5">
                  <c:v>21</c:v>
                </c:pt>
                <c:pt idx="6">
                  <c:v>18</c:v>
                </c:pt>
                <c:pt idx="7">
                  <c:v>44</c:v>
                </c:pt>
                <c:pt idx="8">
                  <c:v>32</c:v>
                </c:pt>
                <c:pt idx="9">
                  <c:v>16</c:v>
                </c:pt>
                <c:pt idx="10">
                  <c:v>11</c:v>
                </c:pt>
                <c:pt idx="11">
                  <c:v>18</c:v>
                </c:pt>
              </c:numCache>
            </c:numRef>
          </c:val>
          <c:extLst>
            <c:ext xmlns:c16="http://schemas.microsoft.com/office/drawing/2014/chart" uri="{C3380CC4-5D6E-409C-BE32-E72D297353CC}">
              <c16:uniqueId val="{00000002-ECE3-47C0-9F50-B3309CD5DEE2}"/>
            </c:ext>
          </c:extLst>
        </c:ser>
        <c:dLbls>
          <c:dLblPos val="inEnd"/>
          <c:showLegendKey val="0"/>
          <c:showVal val="1"/>
          <c:showCatName val="0"/>
          <c:showSerName val="0"/>
          <c:showPercent val="0"/>
          <c:showBubbleSize val="0"/>
        </c:dLbls>
        <c:gapWidth val="65"/>
        <c:axId val="591713328"/>
        <c:axId val="591714640"/>
      </c:barChart>
      <c:catAx>
        <c:axId val="59171332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lang="da-DK" sz="1200" b="0" i="0" u="none" strike="noStrike" kern="1200" cap="all" baseline="0">
                <a:solidFill>
                  <a:schemeClr val="dk1">
                    <a:lumMod val="75000"/>
                    <a:lumOff val="25000"/>
                  </a:schemeClr>
                </a:solidFill>
                <a:latin typeface="+mn-lt"/>
                <a:ea typeface="+mn-ea"/>
                <a:cs typeface="+mn-cs"/>
              </a:defRPr>
            </a:pPr>
            <a:endParaRPr lang="da-DK"/>
          </a:p>
        </c:txPr>
        <c:crossAx val="591714640"/>
        <c:crosses val="autoZero"/>
        <c:auto val="1"/>
        <c:lblAlgn val="ctr"/>
        <c:lblOffset val="100"/>
        <c:noMultiLvlLbl val="0"/>
      </c:catAx>
      <c:valAx>
        <c:axId val="59171464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591713328"/>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da-DK"/>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r>
              <a:rPr lang="da-DK" dirty="0"/>
              <a:t>Gold klassifikation </a:t>
            </a:r>
          </a:p>
        </c:rich>
      </c:tx>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endParaRPr lang="da-DK"/>
        </a:p>
      </c:txPr>
    </c:title>
    <c:autoTitleDeleted val="0"/>
    <c:plotArea>
      <c:layout/>
      <c:barChart>
        <c:barDir val="col"/>
        <c:grouping val="clustered"/>
        <c:varyColors val="0"/>
        <c:ser>
          <c:idx val="0"/>
          <c:order val="0"/>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da-DK"/>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multiLvlStrRef>
              <c:f>'Ark1'!$F$7:$G$17</c:f>
              <c:multiLvlStrCache>
                <c:ptCount val="11"/>
                <c:lvl>
                  <c:pt idx="0">
                    <c:v>Ja</c:v>
                  </c:pt>
                  <c:pt idx="1">
                    <c:v>Nej </c:v>
                  </c:pt>
                  <c:pt idx="2">
                    <c:v>Ja</c:v>
                  </c:pt>
                  <c:pt idx="3">
                    <c:v>Nej </c:v>
                  </c:pt>
                  <c:pt idx="4">
                    <c:v>Ja</c:v>
                  </c:pt>
                  <c:pt idx="5">
                    <c:v>Nej </c:v>
                  </c:pt>
                  <c:pt idx="6">
                    <c:v>Ja</c:v>
                  </c:pt>
                  <c:pt idx="7">
                    <c:v>Nej </c:v>
                  </c:pt>
                  <c:pt idx="9">
                    <c:v>Ja</c:v>
                  </c:pt>
                  <c:pt idx="10">
                    <c:v>Nej </c:v>
                  </c:pt>
                </c:lvl>
                <c:lvl>
                  <c:pt idx="0">
                    <c:v>Gold A</c:v>
                  </c:pt>
                  <c:pt idx="2">
                    <c:v>Gold B</c:v>
                  </c:pt>
                  <c:pt idx="4">
                    <c:v>Gold C</c:v>
                  </c:pt>
                  <c:pt idx="6">
                    <c:v>Gold D</c:v>
                  </c:pt>
                  <c:pt idx="9">
                    <c:v>Uden Gold klassifikation</c:v>
                  </c:pt>
                </c:lvl>
              </c:multiLvlStrCache>
            </c:multiLvlStrRef>
          </c:cat>
          <c:val>
            <c:numRef>
              <c:f>'Ark1'!$H$7:$H$17</c:f>
              <c:numCache>
                <c:formatCode>General</c:formatCode>
                <c:ptCount val="11"/>
                <c:pt idx="0">
                  <c:v>27</c:v>
                </c:pt>
                <c:pt idx="1">
                  <c:v>83</c:v>
                </c:pt>
                <c:pt idx="2">
                  <c:v>14</c:v>
                </c:pt>
                <c:pt idx="3">
                  <c:v>86</c:v>
                </c:pt>
                <c:pt idx="4">
                  <c:v>11</c:v>
                </c:pt>
                <c:pt idx="5">
                  <c:v>89</c:v>
                </c:pt>
                <c:pt idx="6">
                  <c:v>10</c:v>
                </c:pt>
                <c:pt idx="7">
                  <c:v>90</c:v>
                </c:pt>
                <c:pt idx="9">
                  <c:v>8</c:v>
                </c:pt>
                <c:pt idx="10">
                  <c:v>92</c:v>
                </c:pt>
              </c:numCache>
            </c:numRef>
          </c:val>
          <c:extLst>
            <c:ext xmlns:c16="http://schemas.microsoft.com/office/drawing/2014/chart" uri="{C3380CC4-5D6E-409C-BE32-E72D297353CC}">
              <c16:uniqueId val="{00000000-51C5-44DA-888C-96C2BCC21CEF}"/>
            </c:ext>
          </c:extLst>
        </c:ser>
        <c:dLbls>
          <c:dLblPos val="inEnd"/>
          <c:showLegendKey val="0"/>
          <c:showVal val="1"/>
          <c:showCatName val="0"/>
          <c:showSerName val="0"/>
          <c:showPercent val="0"/>
          <c:showBubbleSize val="0"/>
        </c:dLbls>
        <c:gapWidth val="41"/>
        <c:axId val="474566776"/>
        <c:axId val="474563824"/>
      </c:barChart>
      <c:catAx>
        <c:axId val="47456677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dk1">
                    <a:lumMod val="65000"/>
                    <a:lumOff val="35000"/>
                  </a:schemeClr>
                </a:solidFill>
                <a:effectLst/>
                <a:latin typeface="+mn-lt"/>
                <a:ea typeface="+mn-ea"/>
                <a:cs typeface="+mn-cs"/>
              </a:defRPr>
            </a:pPr>
            <a:endParaRPr lang="da-DK"/>
          </a:p>
        </c:txPr>
        <c:crossAx val="474563824"/>
        <c:crosses val="autoZero"/>
        <c:auto val="1"/>
        <c:lblAlgn val="ctr"/>
        <c:lblOffset val="100"/>
        <c:noMultiLvlLbl val="0"/>
      </c:catAx>
      <c:valAx>
        <c:axId val="474563824"/>
        <c:scaling>
          <c:orientation val="minMax"/>
        </c:scaling>
        <c:delete val="1"/>
        <c:axPos val="l"/>
        <c:numFmt formatCode="General" sourceLinked="1"/>
        <c:majorTickMark val="none"/>
        <c:minorTickMark val="none"/>
        <c:tickLblPos val="nextTo"/>
        <c:crossAx val="4745667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da-DK"/>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'Ark1'!$H$6</c:f>
              <c:strCache>
                <c:ptCount val="1"/>
                <c:pt idx="0">
                  <c:v>Mål 4: Registreret rygestatus</c:v>
                </c:pt>
              </c:strCache>
            </c:strRef>
          </c:tx>
          <c:spPr>
            <a:solidFill>
              <a:schemeClr val="accent1"/>
            </a:solidFill>
            <a:ln>
              <a:noFill/>
            </a:ln>
            <a:effectLst/>
          </c:spPr>
          <c:invertIfNegative val="0"/>
          <c:dLbls>
            <c:dLbl>
              <c:idx val="0"/>
              <c:layout>
                <c:manualLayout>
                  <c:x val="-1.341960342007581E-3"/>
                  <c:y val="-1.3610072911411071E-2"/>
                </c:manualLayout>
              </c:layout>
              <c:tx>
                <c:rich>
                  <a:bodyPr/>
                  <a:lstStyle/>
                  <a:p>
                    <a:r>
                      <a:rPr lang="en-US"/>
                      <a:t>62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C004-4368-BC03-B34C1F2E31DD}"/>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'Ark1'!$H$7:$H$31</c:f>
              <c:numCache>
                <c:formatCode>General</c:formatCode>
                <c:ptCount val="25"/>
                <c:pt idx="0">
                  <c:v>61.782608695652172</c:v>
                </c:pt>
                <c:pt idx="1">
                  <c:v>27</c:v>
                </c:pt>
                <c:pt idx="2">
                  <c:v>11</c:v>
                </c:pt>
                <c:pt idx="3">
                  <c:v>56</c:v>
                </c:pt>
                <c:pt idx="4">
                  <c:v>91</c:v>
                </c:pt>
                <c:pt idx="5">
                  <c:v>84</c:v>
                </c:pt>
                <c:pt idx="6">
                  <c:v>76</c:v>
                </c:pt>
                <c:pt idx="7">
                  <c:v>58</c:v>
                </c:pt>
                <c:pt idx="8">
                  <c:v>23</c:v>
                </c:pt>
                <c:pt idx="9">
                  <c:v>78</c:v>
                </c:pt>
                <c:pt idx="10">
                  <c:v>67</c:v>
                </c:pt>
                <c:pt idx="11">
                  <c:v>94</c:v>
                </c:pt>
                <c:pt idx="12">
                  <c:v>65</c:v>
                </c:pt>
                <c:pt idx="13">
                  <c:v>45</c:v>
                </c:pt>
                <c:pt idx="14">
                  <c:v>67</c:v>
                </c:pt>
                <c:pt idx="15">
                  <c:v>82</c:v>
                </c:pt>
                <c:pt idx="16">
                  <c:v>56</c:v>
                </c:pt>
                <c:pt idx="17">
                  <c:v>54</c:v>
                </c:pt>
                <c:pt idx="18">
                  <c:v>67</c:v>
                </c:pt>
                <c:pt idx="19">
                  <c:v>71</c:v>
                </c:pt>
                <c:pt idx="20">
                  <c:v>37</c:v>
                </c:pt>
                <c:pt idx="21">
                  <c:v>64</c:v>
                </c:pt>
                <c:pt idx="22">
                  <c:v>23</c:v>
                </c:pt>
                <c:pt idx="23">
                  <c:v>67</c:v>
                </c:pt>
                <c:pt idx="24">
                  <c:v>58</c:v>
                </c:pt>
              </c:numCache>
            </c:numRef>
          </c:val>
          <c:extLst>
            <c:ext xmlns:c16="http://schemas.microsoft.com/office/drawing/2014/chart" uri="{C3380CC4-5D6E-409C-BE32-E72D297353CC}">
              <c16:uniqueId val="{00000001-C004-4368-BC03-B34C1F2E31DD}"/>
            </c:ext>
          </c:extLst>
        </c:ser>
        <c:dLbls>
          <c:showLegendKey val="0"/>
          <c:showVal val="0"/>
          <c:showCatName val="0"/>
          <c:showSerName val="0"/>
          <c:showPercent val="0"/>
          <c:showBubbleSize val="0"/>
        </c:dLbls>
        <c:gapWidth val="219"/>
        <c:overlap val="-27"/>
        <c:axId val="331626440"/>
        <c:axId val="331626768"/>
      </c:barChart>
      <c:catAx>
        <c:axId val="331626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1" u="none" strike="noStrike" kern="1200" baseline="0">
                <a:solidFill>
                  <a:schemeClr val="tx1">
                    <a:lumMod val="65000"/>
                    <a:lumOff val="35000"/>
                  </a:schemeClr>
                </a:solidFill>
                <a:latin typeface="+mn-lt"/>
                <a:ea typeface="+mn-ea"/>
                <a:cs typeface="+mn-cs"/>
              </a:defRPr>
            </a:pPr>
            <a:endParaRPr lang="da-DK"/>
          </a:p>
        </c:txPr>
        <c:crossAx val="331626768"/>
        <c:crosses val="autoZero"/>
        <c:auto val="1"/>
        <c:lblAlgn val="ctr"/>
        <c:lblOffset val="100"/>
        <c:noMultiLvlLbl val="0"/>
      </c:catAx>
      <c:valAx>
        <c:axId val="3316267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da-DK"/>
          </a:p>
        </c:txPr>
        <c:crossAx val="3316264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440526455932138E-2"/>
          <c:y val="0.19673017112502986"/>
          <c:w val="0.8380036452745887"/>
          <c:h val="0.56138730214096166"/>
        </c:manualLayout>
      </c:layout>
      <c:barChart>
        <c:barDir val="col"/>
        <c:grouping val="clustered"/>
        <c:varyColors val="0"/>
        <c:ser>
          <c:idx val="0"/>
          <c:order val="0"/>
          <c:tx>
            <c:strRef>
              <c:f>'Ark1'!$G$6</c:f>
              <c:strCache>
                <c:ptCount val="1"/>
                <c:pt idx="0">
                  <c:v>Mål 5: Andel KOL-patienter med en forløbsplan</c:v>
                </c:pt>
              </c:strCache>
            </c:strRef>
          </c:tx>
          <c:spPr>
            <a:solidFill>
              <a:schemeClr val="accent1">
                <a:alpha val="85000"/>
              </a:schemeClr>
            </a:solidFill>
            <a:ln w="9525" cap="flat" cmpd="sng" algn="ctr">
              <a:solidFill>
                <a:schemeClr val="lt1">
                  <a:alpha val="50000"/>
                </a:schemeClr>
              </a:solidFill>
              <a:round/>
            </a:ln>
            <a:effectLst/>
          </c:spPr>
          <c:invertIfNegative val="0"/>
          <c:dPt>
            <c:idx val="0"/>
            <c:invertIfNegative val="0"/>
            <c:bubble3D val="0"/>
            <c:spPr>
              <a:solidFill>
                <a:schemeClr val="accent5">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1-D9BE-443B-AA6B-7F49CA654962}"/>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da-DK"/>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'Ark1'!$D$7:$D$18</c:f>
              <c:strCache>
                <c:ptCount val="12"/>
                <c:pt idx="0">
                  <c:v>Klyngegennemsnit</c:v>
                </c:pt>
                <c:pt idx="1">
                  <c:v>Praksis A</c:v>
                </c:pt>
                <c:pt idx="2">
                  <c:v>Praksis B</c:v>
                </c:pt>
                <c:pt idx="3">
                  <c:v>Praksis C</c:v>
                </c:pt>
                <c:pt idx="4">
                  <c:v>Praksis D</c:v>
                </c:pt>
                <c:pt idx="5">
                  <c:v>Praksis E</c:v>
                </c:pt>
                <c:pt idx="6">
                  <c:v>Praksis F</c:v>
                </c:pt>
                <c:pt idx="7">
                  <c:v>Praksis G</c:v>
                </c:pt>
                <c:pt idx="8">
                  <c:v>Praksis H</c:v>
                </c:pt>
                <c:pt idx="9">
                  <c:v>Praksis I</c:v>
                </c:pt>
                <c:pt idx="10">
                  <c:v>Praksis J</c:v>
                </c:pt>
                <c:pt idx="11">
                  <c:v>Praksis K</c:v>
                </c:pt>
              </c:strCache>
            </c:strRef>
          </c:cat>
          <c:val>
            <c:numRef>
              <c:f>'Ark1'!$G$7:$G$18</c:f>
              <c:numCache>
                <c:formatCode>General</c:formatCode>
                <c:ptCount val="12"/>
                <c:pt idx="0">
                  <c:v>27.5</c:v>
                </c:pt>
                <c:pt idx="1">
                  <c:v>6</c:v>
                </c:pt>
                <c:pt idx="2">
                  <c:v>12</c:v>
                </c:pt>
                <c:pt idx="3">
                  <c:v>37</c:v>
                </c:pt>
                <c:pt idx="4">
                  <c:v>29</c:v>
                </c:pt>
                <c:pt idx="5">
                  <c:v>11</c:v>
                </c:pt>
                <c:pt idx="6">
                  <c:v>48</c:v>
                </c:pt>
                <c:pt idx="7">
                  <c:v>33</c:v>
                </c:pt>
                <c:pt idx="8">
                  <c:v>21</c:v>
                </c:pt>
                <c:pt idx="9">
                  <c:v>27</c:v>
                </c:pt>
                <c:pt idx="10">
                  <c:v>17</c:v>
                </c:pt>
                <c:pt idx="11">
                  <c:v>34</c:v>
                </c:pt>
              </c:numCache>
            </c:numRef>
          </c:val>
          <c:extLst>
            <c:ext xmlns:c16="http://schemas.microsoft.com/office/drawing/2014/chart" uri="{C3380CC4-5D6E-409C-BE32-E72D297353CC}">
              <c16:uniqueId val="{00000002-D9BE-443B-AA6B-7F49CA654962}"/>
            </c:ext>
          </c:extLst>
        </c:ser>
        <c:dLbls>
          <c:dLblPos val="inEnd"/>
          <c:showLegendKey val="0"/>
          <c:showVal val="1"/>
          <c:showCatName val="0"/>
          <c:showSerName val="0"/>
          <c:showPercent val="0"/>
          <c:showBubbleSize val="0"/>
        </c:dLbls>
        <c:gapWidth val="65"/>
        <c:axId val="592475280"/>
        <c:axId val="592475608"/>
      </c:barChart>
      <c:catAx>
        <c:axId val="59247528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200" b="0" i="0" u="none" strike="noStrike" kern="1200" cap="all" baseline="0">
                <a:solidFill>
                  <a:schemeClr val="dk1">
                    <a:lumMod val="75000"/>
                    <a:lumOff val="25000"/>
                  </a:schemeClr>
                </a:solidFill>
                <a:latin typeface="+mn-lt"/>
                <a:ea typeface="+mn-ea"/>
                <a:cs typeface="+mn-cs"/>
              </a:defRPr>
            </a:pPr>
            <a:endParaRPr lang="da-DK"/>
          </a:p>
        </c:txPr>
        <c:crossAx val="592475608"/>
        <c:crosses val="autoZero"/>
        <c:auto val="1"/>
        <c:lblAlgn val="ctr"/>
        <c:lblOffset val="100"/>
        <c:noMultiLvlLbl val="0"/>
      </c:catAx>
      <c:valAx>
        <c:axId val="59247560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592475280"/>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da-DK"/>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443631310792031"/>
          <c:y val="9.4119298245614033E-2"/>
          <c:w val="0.8368055169574391"/>
          <c:h val="0.67591987843624812"/>
        </c:manualLayout>
      </c:layout>
      <c:barChart>
        <c:barDir val="col"/>
        <c:grouping val="clustered"/>
        <c:varyColors val="0"/>
        <c:ser>
          <c:idx val="0"/>
          <c:order val="0"/>
          <c:tx>
            <c:strRef>
              <c:f>'Ark1'!$L$6</c:f>
              <c:strCache>
                <c:ptCount val="1"/>
                <c:pt idx="0">
                  <c:v>Mål 7: Andel patienter der er tilmeldt kronikerhonorar</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da-DK"/>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'Ark1'!$D$7:$D$18</c:f>
              <c:strCache>
                <c:ptCount val="12"/>
                <c:pt idx="0">
                  <c:v>Klyngegennemsnit</c:v>
                </c:pt>
                <c:pt idx="1">
                  <c:v>1</c:v>
                </c:pt>
                <c:pt idx="2">
                  <c:v>2</c:v>
                </c:pt>
                <c:pt idx="3">
                  <c:v>3</c:v>
                </c:pt>
                <c:pt idx="4">
                  <c:v>4</c:v>
                </c:pt>
                <c:pt idx="5">
                  <c:v>5</c:v>
                </c:pt>
                <c:pt idx="6">
                  <c:v>6</c:v>
                </c:pt>
                <c:pt idx="7">
                  <c:v>7</c:v>
                </c:pt>
                <c:pt idx="8">
                  <c:v>8</c:v>
                </c:pt>
                <c:pt idx="9">
                  <c:v>9</c:v>
                </c:pt>
                <c:pt idx="10">
                  <c:v>10</c:v>
                </c:pt>
                <c:pt idx="11">
                  <c:v>11</c:v>
                </c:pt>
              </c:strCache>
            </c:strRef>
          </c:cat>
          <c:val>
            <c:numRef>
              <c:f>'Ark1'!$L$7:$L$18</c:f>
              <c:numCache>
                <c:formatCode>General</c:formatCode>
                <c:ptCount val="12"/>
                <c:pt idx="0">
                  <c:v>41.1</c:v>
                </c:pt>
                <c:pt idx="1">
                  <c:v>45</c:v>
                </c:pt>
                <c:pt idx="2">
                  <c:v>43</c:v>
                </c:pt>
                <c:pt idx="3">
                  <c:v>56</c:v>
                </c:pt>
                <c:pt idx="4">
                  <c:v>32</c:v>
                </c:pt>
                <c:pt idx="5">
                  <c:v>56</c:v>
                </c:pt>
                <c:pt idx="6">
                  <c:v>34</c:v>
                </c:pt>
                <c:pt idx="7">
                  <c:v>53</c:v>
                </c:pt>
                <c:pt idx="8">
                  <c:v>34</c:v>
                </c:pt>
                <c:pt idx="9">
                  <c:v>23</c:v>
                </c:pt>
                <c:pt idx="10">
                  <c:v>35</c:v>
                </c:pt>
              </c:numCache>
            </c:numRef>
          </c:val>
          <c:extLst>
            <c:ext xmlns:c16="http://schemas.microsoft.com/office/drawing/2014/chart" uri="{C3380CC4-5D6E-409C-BE32-E72D297353CC}">
              <c16:uniqueId val="{00000000-9CE9-40CF-AC09-815E8E98367A}"/>
            </c:ext>
          </c:extLst>
        </c:ser>
        <c:dLbls>
          <c:dLblPos val="inEnd"/>
          <c:showLegendKey val="0"/>
          <c:showVal val="1"/>
          <c:showCatName val="0"/>
          <c:showSerName val="0"/>
          <c:showPercent val="0"/>
          <c:showBubbleSize val="0"/>
        </c:dLbls>
        <c:gapWidth val="65"/>
        <c:axId val="591713328"/>
        <c:axId val="591714640"/>
      </c:barChart>
      <c:catAx>
        <c:axId val="59171332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da-DK"/>
          </a:p>
        </c:txPr>
        <c:crossAx val="591714640"/>
        <c:crosses val="autoZero"/>
        <c:auto val="1"/>
        <c:lblAlgn val="ctr"/>
        <c:lblOffset val="100"/>
        <c:noMultiLvlLbl val="0"/>
      </c:catAx>
      <c:valAx>
        <c:axId val="59171464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591713328"/>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da-D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52612192-F3C5-4BD9-9F72-1FD224D0DABD}"/>
              </a:ext>
            </a:extLst>
          </p:cNvPr>
          <p:cNvSpPr>
            <a:spLocks noGrp="1"/>
          </p:cNvSpPr>
          <p:nvPr>
            <p:ph type="hdr" sz="quarter"/>
          </p:nvPr>
        </p:nvSpPr>
        <p:spPr>
          <a:xfrm>
            <a:off x="0" y="1"/>
            <a:ext cx="2946400" cy="498395"/>
          </a:xfrm>
          <a:prstGeom prst="rect">
            <a:avLst/>
          </a:prstGeom>
        </p:spPr>
        <p:txBody>
          <a:bodyPr vert="horz" lIns="91440" tIns="45720" rIns="91440" bIns="45720" rtlCol="0"/>
          <a:lstStyle>
            <a:lvl1pPr algn="l">
              <a:defRPr sz="1200"/>
            </a:lvl1pPr>
          </a:lstStyle>
          <a:p>
            <a:endParaRPr lang="da-DK"/>
          </a:p>
        </p:txBody>
      </p:sp>
      <p:sp>
        <p:nvSpPr>
          <p:cNvPr id="3" name="Pladsholder til dato 2">
            <a:extLst>
              <a:ext uri="{FF2B5EF4-FFF2-40B4-BE49-F238E27FC236}">
                <a16:creationId xmlns:a16="http://schemas.microsoft.com/office/drawing/2014/main" id="{58C132E5-CD1B-40B6-9377-9B02D6B6CA80}"/>
              </a:ext>
            </a:extLst>
          </p:cNvPr>
          <p:cNvSpPr>
            <a:spLocks noGrp="1"/>
          </p:cNvSpPr>
          <p:nvPr>
            <p:ph type="dt" sz="quarter" idx="1"/>
          </p:nvPr>
        </p:nvSpPr>
        <p:spPr>
          <a:xfrm>
            <a:off x="3849688" y="1"/>
            <a:ext cx="2946400" cy="498395"/>
          </a:xfrm>
          <a:prstGeom prst="rect">
            <a:avLst/>
          </a:prstGeom>
        </p:spPr>
        <p:txBody>
          <a:bodyPr vert="horz" lIns="91440" tIns="45720" rIns="91440" bIns="45720" rtlCol="0"/>
          <a:lstStyle>
            <a:lvl1pPr algn="r">
              <a:defRPr sz="1200"/>
            </a:lvl1pPr>
          </a:lstStyle>
          <a:p>
            <a:fld id="{01A977FB-8F92-476A-8439-3FFE612C83C7}" type="datetimeFigureOut">
              <a:rPr lang="da-DK" smtClean="0"/>
              <a:t>07-03-2024</a:t>
            </a:fld>
            <a:endParaRPr lang="da-DK"/>
          </a:p>
        </p:txBody>
      </p:sp>
      <p:sp>
        <p:nvSpPr>
          <p:cNvPr id="4" name="Pladsholder til sidefod 3">
            <a:extLst>
              <a:ext uri="{FF2B5EF4-FFF2-40B4-BE49-F238E27FC236}">
                <a16:creationId xmlns:a16="http://schemas.microsoft.com/office/drawing/2014/main" id="{BEFFC858-788D-48BF-9791-2C8C683C7798}"/>
              </a:ext>
            </a:extLst>
          </p:cNvPr>
          <p:cNvSpPr>
            <a:spLocks noGrp="1"/>
          </p:cNvSpPr>
          <p:nvPr>
            <p:ph type="ftr" sz="quarter" idx="2"/>
          </p:nvPr>
        </p:nvSpPr>
        <p:spPr>
          <a:xfrm>
            <a:off x="0" y="9429830"/>
            <a:ext cx="2946400" cy="498395"/>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a:extLst>
              <a:ext uri="{FF2B5EF4-FFF2-40B4-BE49-F238E27FC236}">
                <a16:creationId xmlns:a16="http://schemas.microsoft.com/office/drawing/2014/main" id="{1E65B410-9681-42FC-AF1C-5F606A627768}"/>
              </a:ext>
            </a:extLst>
          </p:cNvPr>
          <p:cNvSpPr>
            <a:spLocks noGrp="1"/>
          </p:cNvSpPr>
          <p:nvPr>
            <p:ph type="sldNum" sz="quarter" idx="3"/>
          </p:nvPr>
        </p:nvSpPr>
        <p:spPr>
          <a:xfrm>
            <a:off x="3849688" y="9429830"/>
            <a:ext cx="2946400" cy="498395"/>
          </a:xfrm>
          <a:prstGeom prst="rect">
            <a:avLst/>
          </a:prstGeom>
        </p:spPr>
        <p:txBody>
          <a:bodyPr vert="horz" lIns="91440" tIns="45720" rIns="91440" bIns="45720" rtlCol="0" anchor="b"/>
          <a:lstStyle>
            <a:lvl1pPr algn="r">
              <a:defRPr sz="1200"/>
            </a:lvl1pPr>
          </a:lstStyle>
          <a:p>
            <a:fld id="{001C1ADA-5896-4B2D-A633-0AE83E459B91}" type="slidenum">
              <a:rPr lang="da-DK" smtClean="0"/>
              <a:t>‹#›</a:t>
            </a:fld>
            <a:endParaRPr lang="da-DK"/>
          </a:p>
        </p:txBody>
      </p:sp>
    </p:spTree>
    <p:extLst>
      <p:ext uri="{BB962C8B-B14F-4D97-AF65-F5344CB8AC3E}">
        <p14:creationId xmlns:p14="http://schemas.microsoft.com/office/powerpoint/2010/main" val="8926327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1" y="1"/>
            <a:ext cx="2945659" cy="498135"/>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0444" y="1"/>
            <a:ext cx="2945659" cy="498135"/>
          </a:xfrm>
          <a:prstGeom prst="rect">
            <a:avLst/>
          </a:prstGeom>
        </p:spPr>
        <p:txBody>
          <a:bodyPr vert="horz" lIns="91440" tIns="45720" rIns="91440" bIns="45720" rtlCol="0"/>
          <a:lstStyle>
            <a:lvl1pPr algn="r">
              <a:defRPr sz="1200"/>
            </a:lvl1pPr>
          </a:lstStyle>
          <a:p>
            <a:fld id="{E8786FF4-F6A9-421A-ADA2-D93A91F28A89}" type="datetimeFigureOut">
              <a:rPr lang="da-DK" smtClean="0"/>
              <a:t>07-03-2024</a:t>
            </a:fld>
            <a:endParaRPr lang="da-DK"/>
          </a:p>
        </p:txBody>
      </p:sp>
      <p:sp>
        <p:nvSpPr>
          <p:cNvPr id="4" name="Pladsholder til slidebillede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1" y="9430092"/>
            <a:ext cx="2945659" cy="498134"/>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50444" y="9430092"/>
            <a:ext cx="2945659" cy="498134"/>
          </a:xfrm>
          <a:prstGeom prst="rect">
            <a:avLst/>
          </a:prstGeom>
        </p:spPr>
        <p:txBody>
          <a:bodyPr vert="horz" lIns="91440" tIns="45720" rIns="91440" bIns="45720" rtlCol="0" anchor="b"/>
          <a:lstStyle>
            <a:lvl1pPr algn="r">
              <a:defRPr sz="1200"/>
            </a:lvl1pPr>
          </a:lstStyle>
          <a:p>
            <a:fld id="{4D72394A-C10D-42AB-8CF1-29B05F6C07CD}" type="slidenum">
              <a:rPr lang="da-DK" smtClean="0"/>
              <a:t>‹#›</a:t>
            </a:fld>
            <a:endParaRPr lang="da-DK"/>
          </a:p>
        </p:txBody>
      </p:sp>
    </p:spTree>
    <p:extLst>
      <p:ext uri="{BB962C8B-B14F-4D97-AF65-F5344CB8AC3E}">
        <p14:creationId xmlns:p14="http://schemas.microsoft.com/office/powerpoint/2010/main" val="338889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i="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Forslag til, hvad du kan sige:</a:t>
            </a:r>
            <a:endParaRPr lang="da-DK" sz="1200" i="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i="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i="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 dag skal beskæftige vi os med diagnostikken af KOL i klinikken. </a:t>
            </a:r>
          </a:p>
          <a:p>
            <a:pPr>
              <a:defRPr/>
            </a:pPr>
            <a:endParaRPr lang="da-DK" sz="1200" i="0" kern="1200" dirty="0">
              <a:solidFill>
                <a:schemeClr val="tx1"/>
              </a:solidFill>
              <a:effectLst/>
              <a:latin typeface="Calibri" panose="020F0502020204030204" pitchFamily="34" charset="0"/>
              <a:cs typeface="Times New Roman" panose="02020603050405020304" pitchFamily="18" charset="0"/>
            </a:endParaRPr>
          </a:p>
          <a:p>
            <a:pPr>
              <a:defRPr/>
            </a:pPr>
            <a:r>
              <a:rPr lang="da-DK" sz="1200" i="0" kern="1200" dirty="0">
                <a:solidFill>
                  <a:schemeClr val="tx1"/>
                </a:solidFill>
                <a:effectLst/>
                <a:latin typeface="Calibri" panose="020F0502020204030204" pitchFamily="34" charset="0"/>
                <a:cs typeface="Times New Roman" panose="02020603050405020304" pitchFamily="18" charset="0"/>
              </a:rPr>
              <a:t>Vi skal sammen, på baggrund af vores egne data, drøfte vores rutiner og arbejdsgange, dele vores erfaringer og udveksle gode ideer. Det er ikke undervisning i KOL – men kvalitetsudvikling.</a:t>
            </a:r>
          </a:p>
          <a:p>
            <a:pPr>
              <a:defRPr/>
            </a:pPr>
            <a:endParaRPr lang="da-DK" sz="1200" i="0" kern="1200" dirty="0">
              <a:solidFill>
                <a:schemeClr val="tx1"/>
              </a:solidFill>
              <a:effectLst/>
              <a:latin typeface="Calibri" panose="020F0502020204030204" pitchFamily="34" charset="0"/>
              <a:cs typeface="Times New Roman" panose="02020603050405020304" pitchFamily="18" charset="0"/>
            </a:endParaRPr>
          </a:p>
          <a:p>
            <a:pPr>
              <a:defRPr/>
            </a:pPr>
            <a:r>
              <a:rPr lang="da-DK" sz="1200" i="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Formålet med mødet er at give os mulighed for at reflektere over klinisk praksis i forhold til KOL-diagnostik, og sammen med gode kolleger overveje, om der er behov for forandringer, og hvordan de i givet fald kan indføres. </a:t>
            </a:r>
          </a:p>
          <a:p>
            <a:pPr>
              <a:defRPr/>
            </a:pPr>
            <a:endParaRPr lang="da-DK" sz="1200" i="0" kern="1200" dirty="0">
              <a:solidFill>
                <a:schemeClr val="tx1"/>
              </a:solidFill>
              <a:effectLst/>
              <a:latin typeface="Calibri" panose="020F0502020204030204" pitchFamily="34" charset="0"/>
              <a:cs typeface="Times New Roman" panose="02020603050405020304" pitchFamily="18" charset="0"/>
            </a:endParaRPr>
          </a:p>
          <a:p>
            <a:r>
              <a:rPr lang="da-DK" sz="1200" i="0" kern="1200" dirty="0">
                <a:solidFill>
                  <a:schemeClr val="tx1"/>
                </a:solidFill>
                <a:effectLst/>
                <a:latin typeface="Calibri" panose="020F0502020204030204" pitchFamily="34" charset="0"/>
                <a:cs typeface="Times New Roman" panose="02020603050405020304" pitchFamily="18" charset="0"/>
              </a:rPr>
              <a:t>På mødet i dag kommer vi konkret ind på: </a:t>
            </a:r>
          </a:p>
          <a:p>
            <a:pPr marL="628650" lvl="1" indent="-171450">
              <a:buFontTx/>
              <a:buChar char="-"/>
            </a:pPr>
            <a:r>
              <a:rPr lang="da-DK" sz="1200" i="0" kern="1200" dirty="0">
                <a:solidFill>
                  <a:schemeClr val="tx1"/>
                </a:solidFill>
                <a:effectLst/>
                <a:latin typeface="Calibri" panose="020F0502020204030204" pitchFamily="34" charset="0"/>
                <a:cs typeface="Times New Roman" panose="02020603050405020304" pitchFamily="18" charset="0"/>
              </a:rPr>
              <a:t>S</a:t>
            </a:r>
            <a:r>
              <a:rPr lang="da-DK" sz="1800" dirty="0">
                <a:solidFill>
                  <a:srgbClr val="231F20"/>
                </a:solidFill>
                <a:effectLst/>
                <a:latin typeface="Calibri" panose="020F0502020204030204" pitchFamily="34" charset="0"/>
                <a:ea typeface="Calibri" panose="020F0502020204030204" pitchFamily="34" charset="0"/>
              </a:rPr>
              <a:t>tatus for diagnostik af KOL blandt klyngens medlemmer – hvad siger data?</a:t>
            </a:r>
          </a:p>
          <a:p>
            <a:pPr marL="628650" lvl="1" indent="-171450">
              <a:buFontTx/>
              <a:buChar char="-"/>
            </a:pPr>
            <a:r>
              <a:rPr lang="da-DK" sz="1800" dirty="0">
                <a:solidFill>
                  <a:srgbClr val="231F20"/>
                </a:solidFill>
                <a:effectLst/>
                <a:latin typeface="Calibri" panose="020F0502020204030204" pitchFamily="34" charset="0"/>
                <a:ea typeface="Calibri" panose="020F0502020204030204" pitchFamily="34" charset="0"/>
              </a:rPr>
              <a:t>Får vi foretaget de nødvendige test og målinger? Og hvordan tolker vi dem?</a:t>
            </a:r>
          </a:p>
          <a:p>
            <a:pPr lvl="1"/>
            <a:r>
              <a:rPr lang="da-DK" sz="1200" i="0" kern="1200" dirty="0">
                <a:solidFill>
                  <a:schemeClr val="tx1"/>
                </a:solidFill>
                <a:effectLst/>
                <a:latin typeface="Calibri" panose="020F0502020204030204" pitchFamily="34" charset="0"/>
                <a:cs typeface="Times New Roman" panose="02020603050405020304" pitchFamily="18" charset="0"/>
              </a:rPr>
              <a:t>-   Vores erfaringer med forløbsplaner og tilmelding til kronikerhonorar.</a:t>
            </a:r>
            <a:endParaRPr lang="da-DK" b="1" dirty="0"/>
          </a:p>
        </p:txBody>
      </p:sp>
      <p:sp>
        <p:nvSpPr>
          <p:cNvPr id="4" name="Slide Number Placeholder 3"/>
          <p:cNvSpPr>
            <a:spLocks noGrp="1"/>
          </p:cNvSpPr>
          <p:nvPr>
            <p:ph type="sldNum" sz="quarter" idx="10"/>
          </p:nvPr>
        </p:nvSpPr>
        <p:spPr/>
        <p:txBody>
          <a:bodyPr/>
          <a:lstStyle/>
          <a:p>
            <a:fld id="{DEB92672-268D-4DB7-963C-35CDB23F1AD2}" type="slidenum">
              <a:rPr lang="da-DK" smtClean="0"/>
              <a:t>1</a:t>
            </a:fld>
            <a:endParaRPr lang="da-DK"/>
          </a:p>
        </p:txBody>
      </p:sp>
    </p:spTree>
    <p:extLst>
      <p:ext uri="{BB962C8B-B14F-4D97-AF65-F5344CB8AC3E}">
        <p14:creationId xmlns:p14="http://schemas.microsoft.com/office/powerpoint/2010/main" val="2411925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DEB92672-268D-4DB7-963C-35CDB23F1AD2}" type="slidenum">
              <a:rPr lang="da-DK" smtClean="0"/>
              <a:t>10</a:t>
            </a:fld>
            <a:endParaRPr lang="da-DK"/>
          </a:p>
        </p:txBody>
      </p:sp>
    </p:spTree>
    <p:extLst>
      <p:ext uri="{BB962C8B-B14F-4D97-AF65-F5344CB8AC3E}">
        <p14:creationId xmlns:p14="http://schemas.microsoft.com/office/powerpoint/2010/main" val="3194935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b="0"/>
          </a:p>
        </p:txBody>
      </p:sp>
      <p:sp>
        <p:nvSpPr>
          <p:cNvPr id="4" name="Slide Number Placeholder 3"/>
          <p:cNvSpPr>
            <a:spLocks noGrp="1"/>
          </p:cNvSpPr>
          <p:nvPr>
            <p:ph type="sldNum" sz="quarter" idx="10"/>
          </p:nvPr>
        </p:nvSpPr>
        <p:spPr/>
        <p:txBody>
          <a:bodyPr/>
          <a:lstStyle/>
          <a:p>
            <a:fld id="{DEB92672-268D-4DB7-963C-35CDB23F1AD2}" type="slidenum">
              <a:rPr lang="da-DK" smtClean="0"/>
              <a:t>11</a:t>
            </a:fld>
            <a:endParaRPr lang="da-DK"/>
          </a:p>
        </p:txBody>
      </p:sp>
    </p:spTree>
    <p:extLst>
      <p:ext uri="{BB962C8B-B14F-4D97-AF65-F5344CB8AC3E}">
        <p14:creationId xmlns:p14="http://schemas.microsoft.com/office/powerpoint/2010/main" val="28929131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7795" marR="925830" lvl="0" indent="0" algn="l" defTabSz="914400" rtl="0" eaLnBrk="1" fontAlgn="auto" latinLnBrk="0" hangingPunct="1">
              <a:lnSpc>
                <a:spcPct val="105000"/>
              </a:lnSpc>
              <a:spcBef>
                <a:spcPts val="80"/>
              </a:spcBef>
              <a:spcAft>
                <a:spcPts val="0"/>
              </a:spcAft>
              <a:buClrTx/>
              <a:buSzTx/>
              <a:buFontTx/>
              <a:buNone/>
              <a:tabLst/>
              <a:defRPr/>
            </a:pPr>
            <a:endParaRPr lang="da-DK" sz="1200" i="1">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12</a:t>
            </a:fld>
            <a:endParaRPr lang="da-DK"/>
          </a:p>
        </p:txBody>
      </p:sp>
    </p:spTree>
    <p:extLst>
      <p:ext uri="{BB962C8B-B14F-4D97-AF65-F5344CB8AC3E}">
        <p14:creationId xmlns:p14="http://schemas.microsoft.com/office/powerpoint/2010/main" val="23163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i="0" dirty="0">
                <a:effectLst/>
                <a:latin typeface="Arial" panose="020B0604020202020204" pitchFamily="34" charset="0"/>
              </a:rPr>
              <a:t>Forslag til, det du kan sige:</a:t>
            </a:r>
          </a:p>
          <a:p>
            <a:endParaRPr lang="da-DK" sz="1200" b="0" i="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i="0" dirty="0">
                <a:effectLst/>
                <a:latin typeface="Arial" panose="020B0604020202020204" pitchFamily="34" charset="0"/>
              </a:rPr>
              <a:t>Forklaring til slide: </a:t>
            </a:r>
          </a:p>
          <a:p>
            <a:endParaRPr lang="da-DK" sz="1200" b="0" i="0" dirty="0">
              <a:effectLst/>
              <a:latin typeface="Arial" panose="020B0604020202020204" pitchFamily="34" charset="0"/>
            </a:endParaRPr>
          </a:p>
          <a:p>
            <a:r>
              <a:rPr lang="da-DK" sz="1200" b="0" i="0" dirty="0">
                <a:effectLst/>
                <a:latin typeface="Arial" panose="020B0604020202020204" pitchFamily="34" charset="0"/>
              </a:rPr>
              <a:t>Blok 2 omhandler diagnosticeringen af KOL. Der er fire målepunkter i denne blok:</a:t>
            </a:r>
          </a:p>
          <a:p>
            <a:endParaRPr lang="da-DK" sz="1200" b="0" i="0" dirty="0">
              <a:effectLst/>
              <a:latin typeface="Arial" panose="020B0604020202020204" pitchFamily="34" charset="0"/>
            </a:endParaRPr>
          </a:p>
          <a:p>
            <a:r>
              <a:rPr lang="da-DK" sz="1200" b="0" i="0" dirty="0">
                <a:effectLst/>
                <a:latin typeface="Arial" panose="020B0604020202020204" pitchFamily="34" charset="0"/>
              </a:rPr>
              <a:t>• Målepunkt 2: Andel patienter, hvor FEV1/FVC &lt;70 %.</a:t>
            </a:r>
          </a:p>
          <a:p>
            <a:r>
              <a:rPr lang="da-DK" sz="1200" b="0" i="0" dirty="0">
                <a:effectLst/>
                <a:latin typeface="Arial" panose="020B0604020202020204" pitchFamily="34" charset="0"/>
              </a:rPr>
              <a:t>• Målepunkt 3: Andel patienter med mindst én reversibilitetstest siden 2013.</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i="0" dirty="0">
                <a:effectLst/>
                <a:latin typeface="Arial" panose="020B0604020202020204" pitchFamily="34" charset="0"/>
              </a:rPr>
              <a:t>• Målepunkt 4: Andel patienter, der er GOLD-klassificeret (A-D).</a:t>
            </a:r>
          </a:p>
          <a:p>
            <a:r>
              <a:rPr lang="da-DK" sz="1200" b="0" i="0" dirty="0">
                <a:effectLst/>
                <a:latin typeface="Arial" panose="020B0604020202020204" pitchFamily="34" charset="0"/>
              </a:rPr>
              <a:t>• Målepunkt 5: Andel patienter med registreret rygestatus. </a:t>
            </a:r>
          </a:p>
          <a:p>
            <a:endParaRPr lang="da-DK" sz="1200" b="0" i="0" dirty="0">
              <a:effectLst/>
              <a:latin typeface="Arial" panose="020B0604020202020204" pitchFamily="34" charset="0"/>
            </a:endParaRPr>
          </a:p>
          <a:p>
            <a:r>
              <a:rPr lang="da-DK" sz="1200" i="0" u="none">
                <a:solidFill>
                  <a:srgbClr val="231F20"/>
                </a:solidFill>
                <a:effectLst/>
                <a:latin typeface="Calibri" panose="020F0502020204030204" pitchFamily="34" charset="0"/>
                <a:ea typeface="Calibri" panose="020F0502020204030204" pitchFamily="34" charset="0"/>
              </a:rPr>
              <a:t>Mødelederen </a:t>
            </a:r>
            <a:r>
              <a:rPr lang="da-DK" sz="1200" i="0" u="none" dirty="0">
                <a:solidFill>
                  <a:srgbClr val="231F20"/>
                </a:solidFill>
                <a:effectLst/>
                <a:latin typeface="Calibri" panose="020F0502020204030204" pitchFamily="34" charset="0"/>
                <a:ea typeface="Calibri" panose="020F0502020204030204" pitchFamily="34" charset="0"/>
              </a:rPr>
              <a:t>introducer formålet med blok 2, og derefter kort om det efterfølgende gruppearbejde:</a:t>
            </a:r>
          </a:p>
          <a:p>
            <a:pPr marL="137795" marR="925830" lvl="0" indent="0" algn="l" defTabSz="914400" rtl="0" eaLnBrk="1" fontAlgn="auto" latinLnBrk="0" hangingPunct="1">
              <a:lnSpc>
                <a:spcPct val="105000"/>
              </a:lnSpc>
              <a:spcBef>
                <a:spcPts val="80"/>
              </a:spcBef>
              <a:spcAft>
                <a:spcPts val="0"/>
              </a:spcAft>
              <a:buClrTx/>
              <a:buSzTx/>
              <a:buFontTx/>
              <a:buNone/>
              <a:tabLst/>
              <a:defRPr/>
            </a:pPr>
            <a:endParaRPr lang="da-DK" sz="1200" i="0" u="none" dirty="0">
              <a:solidFill>
                <a:srgbClr val="231F20"/>
              </a:solidFill>
              <a:effectLst/>
              <a:latin typeface="Calibri" panose="020F0502020204030204" pitchFamily="34" charset="0"/>
              <a:ea typeface="Calibri" panose="020F0502020204030204" pitchFamily="34" charset="0"/>
            </a:endParaRPr>
          </a:p>
          <a:p>
            <a:pPr marL="137795" marR="925830" lvl="0" indent="0" algn="l" defTabSz="914400" rtl="0" eaLnBrk="1" fontAlgn="auto" latinLnBrk="0" hangingPunct="1">
              <a:lnSpc>
                <a:spcPct val="105000"/>
              </a:lnSpc>
              <a:spcBef>
                <a:spcPts val="80"/>
              </a:spcBef>
              <a:spcAft>
                <a:spcPts val="0"/>
              </a:spcAft>
              <a:buClrTx/>
              <a:buSzTx/>
              <a:buFontTx/>
              <a:buNone/>
              <a:tabLst/>
              <a:defRPr/>
            </a:pPr>
            <a:r>
              <a:rPr lang="da-DK" sz="1200" i="0" u="none" dirty="0">
                <a:solidFill>
                  <a:srgbClr val="231F20"/>
                </a:solidFill>
                <a:effectLst/>
                <a:latin typeface="Calibri" panose="020F0502020204030204" pitchFamily="34" charset="0"/>
                <a:ea typeface="Calibri" panose="020F0502020204030204" pitchFamily="34" charset="0"/>
              </a:rPr>
              <a:t>1. Indledningsvist ses en introduktionsvideo (5 min.)</a:t>
            </a:r>
          </a:p>
          <a:p>
            <a:pPr marL="137795" marR="925830" lvl="0" indent="0" algn="l" defTabSz="914400" rtl="0" eaLnBrk="1" fontAlgn="auto" latinLnBrk="0" hangingPunct="1">
              <a:lnSpc>
                <a:spcPct val="105000"/>
              </a:lnSpc>
              <a:spcBef>
                <a:spcPts val="80"/>
              </a:spcBef>
              <a:spcAft>
                <a:spcPts val="0"/>
              </a:spcAft>
              <a:buClrTx/>
              <a:buSzTx/>
              <a:buFontTx/>
              <a:buNone/>
              <a:tabLst/>
              <a:defRPr/>
            </a:pPr>
            <a:r>
              <a:rPr lang="da-DK" sz="1200" i="0" u="none" dirty="0">
                <a:solidFill>
                  <a:srgbClr val="231F20"/>
                </a:solidFill>
                <a:effectLst/>
                <a:latin typeface="Calibri" panose="020F0502020204030204" pitchFamily="34" charset="0"/>
                <a:ea typeface="Calibri" panose="020F0502020204030204" pitchFamily="34" charset="0"/>
              </a:rPr>
              <a:t>2. Gennemgang af data for målepunkt 2-5 (5 min.).</a:t>
            </a:r>
          </a:p>
          <a:p>
            <a:pPr marL="137795" marR="925830" lvl="0" indent="0" algn="l" defTabSz="914400" rtl="0" eaLnBrk="1" fontAlgn="auto" latinLnBrk="0" hangingPunct="1">
              <a:lnSpc>
                <a:spcPct val="105000"/>
              </a:lnSpc>
              <a:spcBef>
                <a:spcPts val="80"/>
              </a:spcBef>
              <a:spcAft>
                <a:spcPts val="0"/>
              </a:spcAft>
              <a:buClrTx/>
              <a:buSzTx/>
              <a:buFontTx/>
              <a:buNone/>
              <a:tabLst/>
              <a:defRPr/>
            </a:pPr>
            <a:r>
              <a:rPr lang="da-DK" sz="1200" i="0" u="none" dirty="0">
                <a:solidFill>
                  <a:srgbClr val="231F20"/>
                </a:solidFill>
                <a:effectLst/>
                <a:latin typeface="Calibri" panose="020F0502020204030204" pitchFamily="34" charset="0"/>
                <a:ea typeface="Calibri" panose="020F0502020204030204" pitchFamily="34" charset="0"/>
              </a:rPr>
              <a:t>3. Derefter er der gruppearbejde (20 min.). </a:t>
            </a:r>
          </a:p>
          <a:p>
            <a:pPr marL="137795" marR="925830" lvl="0" indent="0" algn="l" defTabSz="914400" rtl="0" eaLnBrk="1" fontAlgn="auto" latinLnBrk="0" hangingPunct="1">
              <a:lnSpc>
                <a:spcPct val="105000"/>
              </a:lnSpc>
              <a:spcBef>
                <a:spcPts val="80"/>
              </a:spcBef>
              <a:spcAft>
                <a:spcPts val="0"/>
              </a:spcAft>
              <a:buClrTx/>
              <a:buSzTx/>
              <a:buFontTx/>
              <a:buNone/>
              <a:tabLst/>
              <a:defRPr/>
            </a:pPr>
            <a:r>
              <a:rPr lang="da-DK" sz="1200" i="0" u="none" dirty="0">
                <a:solidFill>
                  <a:srgbClr val="231F20"/>
                </a:solidFill>
                <a:effectLst/>
                <a:latin typeface="Calibri" panose="020F0502020204030204" pitchFamily="34" charset="0"/>
                <a:ea typeface="Calibri" panose="020F0502020204030204" pitchFamily="34" charset="0"/>
              </a:rPr>
              <a:t>4. Afslutningsvist er der opsamling i plenum (10 min.) samt tid til at reflektere og notere i mødenoter (5 min.).</a:t>
            </a:r>
          </a:p>
          <a:p>
            <a:pPr marL="137795" marR="925830" lvl="0" indent="0" algn="l" defTabSz="914400" rtl="0" eaLnBrk="1" fontAlgn="auto" latinLnBrk="0" hangingPunct="1">
              <a:lnSpc>
                <a:spcPct val="105000"/>
              </a:lnSpc>
              <a:spcBef>
                <a:spcPts val="80"/>
              </a:spcBef>
              <a:spcAft>
                <a:spcPts val="0"/>
              </a:spcAft>
              <a:buClrTx/>
              <a:buSzTx/>
              <a:buFontTx/>
              <a:buNone/>
              <a:tabLst/>
              <a:defRPr/>
            </a:pPr>
            <a:endParaRPr lang="da-DK" sz="1200" b="0" i="0" u="none" kern="1200" dirty="0">
              <a:solidFill>
                <a:srgbClr val="231F20"/>
              </a:solidFill>
              <a:effectLst/>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i="0" kern="1200" dirty="0">
                <a:solidFill>
                  <a:schemeClr val="tx1"/>
                </a:solidFill>
                <a:effectLst/>
                <a:latin typeface="Arial" panose="020B0604020202020204" pitchFamily="34" charset="0"/>
                <a:ea typeface="+mn-ea"/>
                <a:cs typeface="+mn-cs"/>
              </a:rPr>
              <a:t>I alt er der afsat 25 min. til blok 1. </a:t>
            </a:r>
            <a:endParaRPr lang="da-DK" sz="1200" b="0" i="1" dirty="0">
              <a:effectLst/>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13</a:t>
            </a:fld>
            <a:endParaRPr lang="da-DK"/>
          </a:p>
        </p:txBody>
      </p:sp>
    </p:spTree>
    <p:extLst>
      <p:ext uri="{BB962C8B-B14F-4D97-AF65-F5344CB8AC3E}">
        <p14:creationId xmlns:p14="http://schemas.microsoft.com/office/powerpoint/2010/main" val="15504027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i="0" u="none">
                <a:solidFill>
                  <a:srgbClr val="231F20"/>
                </a:solidFill>
                <a:effectLst/>
                <a:latin typeface="Calibri" panose="020F0502020204030204" pitchFamily="34" charset="0"/>
                <a:ea typeface="Calibri" panose="020F0502020204030204" pitchFamily="34" charset="0"/>
              </a:rPr>
              <a:t>Forklaring til slide: </a:t>
            </a:r>
          </a:p>
          <a:p>
            <a:pPr>
              <a:defRPr/>
            </a:pPr>
            <a:endParaRPr lang="da-DK" i="0">
              <a:latin typeface="Calibri"/>
              <a:cs typeface="Calibri"/>
            </a:endParaRPr>
          </a:p>
          <a:p>
            <a:pPr>
              <a:defRPr/>
            </a:pPr>
            <a:r>
              <a:rPr lang="da-DK" i="0">
                <a:latin typeface="Calibri"/>
                <a:cs typeface="Calibri"/>
              </a:rPr>
              <a:t>Her ses en video</a:t>
            </a:r>
            <a:r>
              <a:rPr lang="da-DK" sz="1200" i="0" kern="1200">
                <a:solidFill>
                  <a:schemeClr val="tx1"/>
                </a:solidFill>
                <a:effectLst/>
                <a:latin typeface="Calibri"/>
                <a:ea typeface="+mn-ea"/>
                <a:cs typeface="Calibri"/>
              </a:rPr>
              <a:t> med praktiserende læge, Jette Maria Elbrønd.</a:t>
            </a:r>
            <a:endParaRPr lang="da-DK" i="0">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a:p>
        </p:txBody>
      </p:sp>
      <p:sp>
        <p:nvSpPr>
          <p:cNvPr id="4" name="Slide Number Placeholder 3"/>
          <p:cNvSpPr>
            <a:spLocks noGrp="1"/>
          </p:cNvSpPr>
          <p:nvPr>
            <p:ph type="sldNum" sz="quarter" idx="10"/>
          </p:nvPr>
        </p:nvSpPr>
        <p:spPr/>
        <p:txBody>
          <a:bodyPr/>
          <a:lstStyle/>
          <a:p>
            <a:fld id="{DEB92672-268D-4DB7-963C-35CDB23F1AD2}" type="slidenum">
              <a:rPr lang="da-DK" smtClean="0"/>
              <a:t>14</a:t>
            </a:fld>
            <a:endParaRPr lang="da-DK"/>
          </a:p>
        </p:txBody>
      </p:sp>
    </p:spTree>
    <p:extLst>
      <p:ext uri="{BB962C8B-B14F-4D97-AF65-F5344CB8AC3E}">
        <p14:creationId xmlns:p14="http://schemas.microsoft.com/office/powerpoint/2010/main" val="24902946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800" b="1" i="0" u="none" dirty="0">
                <a:effectLst/>
                <a:latin typeface="Arial" panose="020B0604020202020204" pitchFamily="34" charset="0"/>
              </a:rPr>
              <a:t>Forklaring til slide:</a:t>
            </a:r>
          </a:p>
          <a:p>
            <a:endParaRPr lang="da-DK" sz="1800" b="0" i="0" u="none" dirty="0">
              <a:effectLst/>
              <a:latin typeface="Arial" panose="020B0604020202020204" pitchFamily="34" charset="0"/>
            </a:endParaRPr>
          </a:p>
          <a:p>
            <a:r>
              <a:rPr lang="da-DK" sz="1800" b="0" i="0" u="none" dirty="0">
                <a:effectLst/>
                <a:latin typeface="Arial" panose="020B0604020202020204" pitchFamily="34" charset="0"/>
              </a:rPr>
              <a:t>Diagnosen KOL stilles i praksis ved FEV1/FVC &lt; 0,7 efter </a:t>
            </a:r>
            <a:r>
              <a:rPr lang="da-DK" sz="1800" b="0" i="0" u="none" dirty="0" err="1">
                <a:effectLst/>
                <a:latin typeface="Arial" panose="020B0604020202020204" pitchFamily="34" charset="0"/>
              </a:rPr>
              <a:t>bronkodilatation</a:t>
            </a:r>
            <a:r>
              <a:rPr lang="da-DK" sz="1800" b="0" i="0" u="none" dirty="0">
                <a:effectLst/>
                <a:latin typeface="Arial" panose="020B0604020202020204" pitchFamily="34" charset="0"/>
              </a:rPr>
              <a:t> og udelukkelse af relevante differentialdiagnoser specielt astma.</a:t>
            </a:r>
          </a:p>
          <a:p>
            <a:endParaRPr lang="da-DK" sz="1800" b="0" i="0" u="none" dirty="0">
              <a:effectLst/>
              <a:latin typeface="Arial" panose="020B0604020202020204" pitchFamily="34" charset="0"/>
            </a:endParaRPr>
          </a:p>
          <a:p>
            <a:r>
              <a:rPr lang="da-DK" sz="1800" b="0" i="0" u="none" dirty="0">
                <a:effectLst/>
                <a:latin typeface="Arial" panose="020B0604020202020204" pitchFamily="34" charset="0"/>
              </a:rPr>
              <a:t>• FEV1 i % af forventet bruges til at bestemme sygdommens sværhedsgrad og prognosticere. Spirometrisk klassifikation har vist sig anvendelig i forudsigelsen af helbredsstatus, forbrug af sundhedsvæsenets ressourcer, udviklingen af eksacerbationer og overlevelse. </a:t>
            </a:r>
          </a:p>
          <a:p>
            <a:r>
              <a:rPr lang="da-DK" sz="1800" b="0" i="0" u="none" dirty="0">
                <a:effectLst/>
                <a:latin typeface="Arial" panose="020B0604020202020204" pitchFamily="34" charset="0"/>
              </a:rPr>
              <a:t>• Kormorbiditeter er hyppige hos patienter med KOL og skal undersøges og behandles adækvat.</a:t>
            </a:r>
          </a:p>
          <a:p>
            <a:r>
              <a:rPr lang="da-DK" sz="1800" b="0" i="0" u="none" dirty="0">
                <a:effectLst/>
                <a:latin typeface="Arial" panose="020B0604020202020204" pitchFamily="34" charset="0"/>
              </a:rPr>
              <a:t>• Med det øgede fokus på KOL vil flere og flere få stillet diagnosen tidligt i forløbet og således leve længere tid med sygdommen. Jævnfør Sundhedsstyrelsens anbefalinger er der sket et paradigmeskift i behandlingen af patienter med livstruende sygdom, og vi skal tænke palliativt allerede på diagnosetidspunktet (</a:t>
            </a:r>
            <a:r>
              <a:rPr lang="da-DK" sz="1800" b="0" i="0" u="none" dirty="0" err="1">
                <a:effectLst/>
                <a:latin typeface="Arial" panose="020B0604020202020204" pitchFamily="34" charset="0"/>
              </a:rPr>
              <a:t>DSAM’s</a:t>
            </a:r>
            <a:r>
              <a:rPr lang="da-DK" sz="1800" b="0" i="0" u="none" dirty="0">
                <a:effectLst/>
                <a:latin typeface="Arial" panose="020B0604020202020204" pitchFamily="34" charset="0"/>
              </a:rPr>
              <a:t> vejledning).</a:t>
            </a:r>
          </a:p>
          <a:p>
            <a:endParaRPr lang="da-DK" sz="1800" b="0" i="0" u="sng" dirty="0">
              <a:effectLst/>
              <a:latin typeface="Arial" panose="020B0604020202020204" pitchFamily="34" charset="0"/>
            </a:endParaRPr>
          </a:p>
          <a:p>
            <a:r>
              <a:rPr lang="da-DK" b="1" i="0" dirty="0">
                <a:effectLst/>
                <a:latin typeface="Arial" panose="020B0604020202020204" pitchFamily="34" charset="0"/>
              </a:rPr>
              <a:t>Niveau for klyngen:</a:t>
            </a:r>
          </a:p>
          <a:p>
            <a:r>
              <a:rPr lang="da-DK" b="0" i="0" dirty="0">
                <a:effectLst/>
                <a:latin typeface="Arial" panose="020B0604020202020204" pitchFamily="34" charset="0"/>
              </a:rPr>
              <a:t>• Hvordan ser søjlediagrammet ud for andel patienter med minimum én reversibilitetstest? </a:t>
            </a:r>
          </a:p>
          <a:p>
            <a:endParaRPr lang="da-DK" b="0" i="0" dirty="0">
              <a:effectLst/>
              <a:latin typeface="Arial" panose="020B0604020202020204" pitchFamily="34" charset="0"/>
            </a:endParaRPr>
          </a:p>
          <a:p>
            <a:r>
              <a:rPr lang="da-DK" b="1" i="0" dirty="0">
                <a:effectLst/>
                <a:latin typeface="Arial" panose="020B0604020202020204" pitchFamily="34" charset="0"/>
              </a:rPr>
              <a:t>Variation mellem praksis:</a:t>
            </a:r>
          </a:p>
          <a:p>
            <a:pPr marL="171450" indent="-171450">
              <a:buFont typeface="Arial" panose="020B0604020202020204" pitchFamily="34" charset="0"/>
              <a:buChar char="•"/>
            </a:pPr>
            <a:r>
              <a:rPr lang="da-DK" b="0" i="0" dirty="0">
                <a:effectLst/>
                <a:latin typeface="Arial" panose="020B0604020202020204" pitchFamily="34" charset="0"/>
              </a:rPr>
              <a:t>Hvordan gennemføres reversibilitetstesten bedst i forløbet?</a:t>
            </a:r>
          </a:p>
          <a:p>
            <a:r>
              <a:rPr lang="da-DK" b="0" i="0" dirty="0">
                <a:effectLst/>
                <a:latin typeface="Arial" panose="020B0604020202020204" pitchFamily="34" charset="0"/>
              </a:rPr>
              <a:t>• Hvad registreres ved LFU?</a:t>
            </a:r>
          </a:p>
          <a:p>
            <a:endParaRPr lang="da-DK" b="0" i="0" dirty="0">
              <a:effectLst/>
              <a:latin typeface="Arial" panose="020B0604020202020204" pitchFamily="34" charset="0"/>
            </a:endParaRPr>
          </a:p>
          <a:p>
            <a:r>
              <a:rPr lang="da-DK" b="0" i="0" u="none" dirty="0">
                <a:effectLst/>
                <a:latin typeface="Arial" panose="020B0604020202020204" pitchFamily="34" charset="0"/>
              </a:rPr>
              <a:t>Reversibilitetstest udføres kun ved diagnostisk </a:t>
            </a:r>
            <a:r>
              <a:rPr lang="da-DK" b="0" i="0" u="none" dirty="0" err="1">
                <a:effectLst/>
                <a:latin typeface="Arial" panose="020B0604020202020204" pitchFamily="34" charset="0"/>
              </a:rPr>
              <a:t>spirometri</a:t>
            </a:r>
            <a:r>
              <a:rPr lang="da-DK" b="0" i="0" u="none" dirty="0">
                <a:effectLst/>
                <a:latin typeface="Arial" panose="020B0604020202020204" pitchFamily="34" charset="0"/>
              </a:rPr>
              <a:t> og ikke ved evt. efterfølgende kontrol. Reversibilitetstest med </a:t>
            </a:r>
            <a:r>
              <a:rPr lang="da-DK" b="0" i="0" u="none" dirty="0" err="1">
                <a:effectLst/>
                <a:latin typeface="Arial" panose="020B0604020202020204" pitchFamily="34" charset="0"/>
              </a:rPr>
              <a:t>bronkodilatator</a:t>
            </a:r>
            <a:r>
              <a:rPr lang="da-DK" b="0" i="0" u="none" dirty="0">
                <a:effectLst/>
                <a:latin typeface="Arial" panose="020B0604020202020204" pitchFamily="34" charset="0"/>
              </a:rPr>
              <a:t>: FEV1 og FVC måles før og 15 minutter efter inhalation af 2 doser SABA. Ved LFU skal følgende registreres: </a:t>
            </a:r>
            <a:r>
              <a:rPr lang="da-DK" b="0" i="0" u="none" dirty="0" err="1">
                <a:effectLst/>
                <a:latin typeface="Arial" panose="020B0604020202020204" pitchFamily="34" charset="0"/>
              </a:rPr>
              <a:t>Spirometriværdier</a:t>
            </a:r>
            <a:r>
              <a:rPr lang="da-DK" b="0" i="0" u="none" dirty="0">
                <a:effectLst/>
                <a:latin typeface="Arial" panose="020B0604020202020204" pitchFamily="34" charset="0"/>
              </a:rPr>
              <a:t>, rygestatus, vægt, MRC og antal eksacerbationer.</a:t>
            </a:r>
          </a:p>
          <a:p>
            <a:endParaRPr lang="da-DK" dirty="0"/>
          </a:p>
        </p:txBody>
      </p:sp>
      <p:sp>
        <p:nvSpPr>
          <p:cNvPr id="4" name="Slide Number Placeholder 3"/>
          <p:cNvSpPr>
            <a:spLocks noGrp="1"/>
          </p:cNvSpPr>
          <p:nvPr>
            <p:ph type="sldNum" sz="quarter" idx="10"/>
          </p:nvPr>
        </p:nvSpPr>
        <p:spPr/>
        <p:txBody>
          <a:bodyPr/>
          <a:lstStyle/>
          <a:p>
            <a:fld id="{DEB92672-268D-4DB7-963C-35CDB23F1AD2}" type="slidenum">
              <a:rPr lang="da-DK" smtClean="0"/>
              <a:t>15</a:t>
            </a:fld>
            <a:endParaRPr lang="da-DK"/>
          </a:p>
        </p:txBody>
      </p:sp>
    </p:spTree>
    <p:extLst>
      <p:ext uri="{BB962C8B-B14F-4D97-AF65-F5344CB8AC3E}">
        <p14:creationId xmlns:p14="http://schemas.microsoft.com/office/powerpoint/2010/main" val="32317258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da-DK" sz="1200" b="1" i="0" dirty="0">
                <a:effectLst/>
                <a:latin typeface="Arial" panose="020B0604020202020204" pitchFamily="34" charset="0"/>
              </a:rPr>
              <a:t>Forklaring til slide:</a:t>
            </a:r>
          </a:p>
          <a:p>
            <a:pPr marL="0" algn="l" defTabSz="914400" rtl="0" eaLnBrk="1" latinLnBrk="0" hangingPunct="1"/>
            <a:endParaRPr lang="da-DK" sz="1800" kern="1200" spc="-5" dirty="0">
              <a:solidFill>
                <a:srgbClr val="231F20"/>
              </a:solidFill>
              <a:effectLst/>
              <a:latin typeface="Calibri" panose="020F0502020204030204" pitchFamily="34" charset="0"/>
              <a:cs typeface="+mn-cs"/>
            </a:endParaRPr>
          </a:p>
          <a:p>
            <a:pPr marL="0" algn="l" defTabSz="914400" rtl="0" eaLnBrk="1" latinLnBrk="0" hangingPunct="1"/>
            <a:r>
              <a:rPr lang="da-DK" sz="1800" kern="1200" spc="-5" dirty="0">
                <a:solidFill>
                  <a:srgbClr val="231F20"/>
                </a:solidFill>
                <a:effectLst/>
                <a:latin typeface="Calibri" panose="020F0502020204030204" pitchFamily="34" charset="0"/>
                <a:cs typeface="+mn-cs"/>
              </a:rPr>
              <a:t>Det anbefales, at der udføres reversibilitetstest, før KOL-diagnosen stilles. Med testen kan det afgøres, at der ikke er tale om astma. </a:t>
            </a:r>
          </a:p>
          <a:p>
            <a:pPr marL="0" algn="l" defTabSz="914400" rtl="0" eaLnBrk="1" latinLnBrk="0" hangingPunct="1"/>
            <a:endParaRPr lang="da-DK" sz="1800" kern="1200" spc="-5" dirty="0">
              <a:solidFill>
                <a:srgbClr val="231F20"/>
              </a:solidFill>
              <a:effectLst/>
              <a:latin typeface="Calibri" panose="020F0502020204030204" pitchFamily="34" charset="0"/>
              <a:cs typeface="+mn-cs"/>
            </a:endParaRPr>
          </a:p>
          <a:p>
            <a:pPr marL="0" algn="l" defTabSz="914400" rtl="0" eaLnBrk="1" latinLnBrk="0" hangingPunct="1"/>
            <a:r>
              <a:rPr lang="da-DK" sz="1800" kern="1200" spc="-5" dirty="0">
                <a:solidFill>
                  <a:srgbClr val="231F20"/>
                </a:solidFill>
                <a:effectLst/>
                <a:latin typeface="Calibri" panose="020F0502020204030204" pitchFamily="34" charset="0"/>
                <a:cs typeface="+mn-cs"/>
              </a:rPr>
              <a:t>Er reversibilitetstesten lavet før 2013, er den ikke med i diagrammet. </a:t>
            </a:r>
          </a:p>
          <a:p>
            <a:pPr marL="0" algn="l" defTabSz="914400" rtl="0" eaLnBrk="1" latinLnBrk="0" hangingPunct="1"/>
            <a:endParaRPr lang="da-DK" sz="1800" kern="1200" spc="-5" dirty="0">
              <a:solidFill>
                <a:srgbClr val="231F20"/>
              </a:solidFill>
              <a:effectLst/>
              <a:latin typeface="Calibri" panose="020F0502020204030204" pitchFamily="34" charset="0"/>
              <a:ea typeface="Calibri" panose="020F0502020204030204" pitchFamily="34" charset="0"/>
              <a:cs typeface="+mn-cs"/>
            </a:endParaRPr>
          </a:p>
          <a:p>
            <a:pPr marL="0" algn="l" defTabSz="914400" rtl="0" eaLnBrk="1" latinLnBrk="0" hangingPunct="1"/>
            <a:r>
              <a:rPr lang="da-DK" sz="1800" kern="1200" spc="-5" dirty="0">
                <a:solidFill>
                  <a:srgbClr val="231F20"/>
                </a:solidFill>
                <a:effectLst/>
                <a:latin typeface="Calibri" panose="020F0502020204030204" pitchFamily="34" charset="0"/>
                <a:ea typeface="Calibri" panose="020F0502020204030204" pitchFamily="34" charset="0"/>
                <a:cs typeface="+mn-cs"/>
              </a:rPr>
              <a:t>ACOS (</a:t>
            </a:r>
            <a:r>
              <a:rPr lang="da-DK" sz="1800" kern="1200" spc="-5" dirty="0" err="1">
                <a:solidFill>
                  <a:srgbClr val="231F20"/>
                </a:solidFill>
                <a:effectLst/>
                <a:latin typeface="Calibri" panose="020F0502020204030204" pitchFamily="34" charset="0"/>
                <a:ea typeface="Calibri" panose="020F0502020204030204" pitchFamily="34" charset="0"/>
                <a:cs typeface="+mn-cs"/>
              </a:rPr>
              <a:t>Astma+KOL</a:t>
            </a:r>
            <a:r>
              <a:rPr lang="da-DK" sz="1800" kern="1200" spc="-5" dirty="0">
                <a:solidFill>
                  <a:srgbClr val="231F20"/>
                </a:solidFill>
                <a:effectLst/>
                <a:latin typeface="Calibri" panose="020F0502020204030204" pitchFamily="34" charset="0"/>
                <a:ea typeface="Calibri" panose="020F0502020204030204" pitchFamily="34" charset="0"/>
                <a:cs typeface="+mn-cs"/>
              </a:rPr>
              <a:t>): Signifikant reversibilitet (&gt;12%), OG FEV1/FVC &lt; 0,7 efter </a:t>
            </a:r>
            <a:r>
              <a:rPr lang="da-DK" sz="1800" kern="1200" spc="-5" dirty="0" err="1">
                <a:solidFill>
                  <a:srgbClr val="231F20"/>
                </a:solidFill>
                <a:effectLst/>
                <a:latin typeface="Calibri" panose="020F0502020204030204" pitchFamily="34" charset="0"/>
                <a:ea typeface="Calibri" panose="020F0502020204030204" pitchFamily="34" charset="0"/>
                <a:cs typeface="+mn-cs"/>
              </a:rPr>
              <a:t>bronchodilatation</a:t>
            </a:r>
            <a:r>
              <a:rPr lang="da-DK" sz="1800" kern="1200" spc="-5" dirty="0">
                <a:solidFill>
                  <a:srgbClr val="231F20"/>
                </a:solidFill>
                <a:effectLst/>
                <a:latin typeface="Calibri" panose="020F0502020204030204" pitchFamily="34" charset="0"/>
                <a:ea typeface="Calibri" panose="020F0502020204030204" pitchFamily="34" charset="0"/>
                <a:cs typeface="+mn-cs"/>
              </a:rPr>
              <a:t>.</a:t>
            </a:r>
          </a:p>
          <a:p>
            <a:pPr marL="0" algn="l" defTabSz="914400" rtl="0" eaLnBrk="1" latinLnBrk="0" hangingPunct="1"/>
            <a:endParaRPr lang="da-DK" sz="1800" kern="1200" spc="-5" dirty="0">
              <a:solidFill>
                <a:srgbClr val="231F20"/>
              </a:solidFill>
              <a:effectLst/>
              <a:latin typeface="Calibri" panose="020F0502020204030204" pitchFamily="34" charset="0"/>
              <a:ea typeface="Calibri" panose="020F0502020204030204" pitchFamily="34" charset="0"/>
              <a:cs typeface="+mn-cs"/>
            </a:endParaRPr>
          </a:p>
          <a:p>
            <a:pPr marL="0" algn="l" defTabSz="914400" rtl="0" eaLnBrk="1" latinLnBrk="0" hangingPunct="1"/>
            <a:r>
              <a:rPr lang="da-DK" sz="1800" kern="1200" spc="-5" dirty="0">
                <a:solidFill>
                  <a:srgbClr val="231F20"/>
                </a:solidFill>
                <a:effectLst/>
                <a:latin typeface="Calibri" panose="020F0502020204030204" pitchFamily="34" charset="0"/>
                <a:ea typeface="Calibri" panose="020F0502020204030204" pitchFamily="34" charset="0"/>
                <a:cs typeface="+mn-cs"/>
              </a:rPr>
              <a:t>Hjertesvigt: Hvis LFU ikke forklarer symptomerne, eller behandlingen ikke virker.</a:t>
            </a:r>
          </a:p>
          <a:p>
            <a:pPr marL="0" algn="l" defTabSz="914400" rtl="0" eaLnBrk="1" latinLnBrk="0" hangingPunct="1"/>
            <a:endParaRPr lang="da-DK" sz="1800" kern="1200" spc="-5" dirty="0">
              <a:solidFill>
                <a:srgbClr val="231F20"/>
              </a:solidFill>
              <a:effectLst/>
              <a:latin typeface="Calibri" panose="020F0502020204030204" pitchFamily="34" charset="0"/>
              <a:ea typeface="Calibri" panose="020F0502020204030204" pitchFamily="34" charset="0"/>
              <a:cs typeface="+mn-cs"/>
            </a:endParaRPr>
          </a:p>
          <a:p>
            <a:pPr marL="0" algn="l" defTabSz="914400" rtl="0" eaLnBrk="1" latinLnBrk="0" hangingPunct="1"/>
            <a:r>
              <a:rPr lang="da-DK" sz="1800" kern="1200" spc="-5" dirty="0">
                <a:solidFill>
                  <a:srgbClr val="231F20"/>
                </a:solidFill>
                <a:effectLst/>
                <a:latin typeface="Calibri" panose="020F0502020204030204" pitchFamily="34" charset="0"/>
                <a:ea typeface="Calibri" panose="020F0502020204030204" pitchFamily="34" charset="0"/>
                <a:cs typeface="+mn-cs"/>
              </a:rPr>
              <a:t>Der henvises til </a:t>
            </a:r>
            <a:r>
              <a:rPr lang="da-DK" sz="1800" kern="1200" spc="-5" dirty="0" err="1">
                <a:solidFill>
                  <a:srgbClr val="231F20"/>
                </a:solidFill>
                <a:effectLst/>
                <a:latin typeface="Calibri" panose="020F0502020204030204" pitchFamily="34" charset="0"/>
                <a:ea typeface="Calibri" panose="020F0502020204030204" pitchFamily="34" charset="0"/>
                <a:cs typeface="+mn-cs"/>
              </a:rPr>
              <a:t>lunge-medicinsk</a:t>
            </a:r>
            <a:r>
              <a:rPr lang="da-DK" sz="1800" kern="1200" spc="-5" dirty="0">
                <a:solidFill>
                  <a:srgbClr val="231F20"/>
                </a:solidFill>
                <a:effectLst/>
                <a:latin typeface="Calibri" panose="020F0502020204030204" pitchFamily="34" charset="0"/>
                <a:ea typeface="Calibri" panose="020F0502020204030204" pitchFamily="34" charset="0"/>
                <a:cs typeface="+mn-cs"/>
              </a:rPr>
              <a:t> vurdering, hvis LFU er vanskelig at tolke eller ikke stemmer med symptomer, eller det er usikkert, hvor meget astma der er i tilstanden. Er der tvivl, om der er hjertesvigt, henvises til hjertemedicinsk vurdering.</a:t>
            </a:r>
          </a:p>
          <a:p>
            <a:endParaRPr lang="da-DK" b="0" i="0" dirty="0">
              <a:effectLst/>
              <a:latin typeface="Arial" panose="020B0604020202020204" pitchFamily="34" charset="0"/>
            </a:endParaRPr>
          </a:p>
          <a:p>
            <a:endParaRPr lang="da-DK" dirty="0"/>
          </a:p>
        </p:txBody>
      </p:sp>
      <p:sp>
        <p:nvSpPr>
          <p:cNvPr id="4" name="Slide Number Placeholder 3"/>
          <p:cNvSpPr>
            <a:spLocks noGrp="1"/>
          </p:cNvSpPr>
          <p:nvPr>
            <p:ph type="sldNum" sz="quarter" idx="10"/>
          </p:nvPr>
        </p:nvSpPr>
        <p:spPr/>
        <p:txBody>
          <a:bodyPr/>
          <a:lstStyle/>
          <a:p>
            <a:fld id="{DEB92672-268D-4DB7-963C-35CDB23F1AD2}" type="slidenum">
              <a:rPr lang="da-DK" smtClean="0"/>
              <a:t>16</a:t>
            </a:fld>
            <a:endParaRPr lang="da-DK"/>
          </a:p>
        </p:txBody>
      </p:sp>
    </p:spTree>
    <p:extLst>
      <p:ext uri="{BB962C8B-B14F-4D97-AF65-F5344CB8AC3E}">
        <p14:creationId xmlns:p14="http://schemas.microsoft.com/office/powerpoint/2010/main" val="25738432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da-DK" sz="1200" b="1" i="0" dirty="0">
                <a:effectLst/>
                <a:latin typeface="Arial" panose="020B0604020202020204" pitchFamily="34" charset="0"/>
              </a:rPr>
              <a:t>Forklaring til slide:</a:t>
            </a:r>
          </a:p>
          <a:p>
            <a:pPr algn="l"/>
            <a:endParaRPr lang="da-DK" b="0" i="0" dirty="0">
              <a:effectLst/>
              <a:latin typeface="Arial" panose="020B0604020202020204" pitchFamily="34" charset="0"/>
            </a:endParaRPr>
          </a:p>
          <a:p>
            <a:r>
              <a:rPr lang="da-DK" b="0" i="0" dirty="0">
                <a:effectLst/>
                <a:latin typeface="Arial" panose="020B0604020202020204" pitchFamily="34" charset="0"/>
              </a:rPr>
              <a:t>Tidligere har klassifikationen af sygdommens sværhedsgrad primært været baseret på den spirometriske sværhedsgrad, FEV1 i procent af forventet værdi. I dag er der i klassifikationen større fokus på det, som kan behandles - </a:t>
            </a:r>
            <a:r>
              <a:rPr lang="da-DK" b="0" i="0" dirty="0" err="1">
                <a:effectLst/>
                <a:latin typeface="Arial" panose="020B0604020202020204" pitchFamily="34" charset="0"/>
              </a:rPr>
              <a:t>dyspnøgrad</a:t>
            </a:r>
            <a:r>
              <a:rPr lang="da-DK" b="0" i="0" dirty="0">
                <a:effectLst/>
                <a:latin typeface="Arial" panose="020B0604020202020204" pitchFamily="34" charset="0"/>
              </a:rPr>
              <a:t> og antal eksacerbationer samt livskvalitet. </a:t>
            </a:r>
            <a:r>
              <a:rPr lang="da-DK" b="0" i="0" dirty="0" err="1">
                <a:effectLst/>
                <a:latin typeface="Arial" panose="020B0604020202020204" pitchFamily="34" charset="0"/>
              </a:rPr>
              <a:t>DSAM’s</a:t>
            </a:r>
            <a:r>
              <a:rPr lang="da-DK" b="0" i="0" dirty="0">
                <a:effectLst/>
                <a:latin typeface="Arial" panose="020B0604020202020204" pitchFamily="34" charset="0"/>
              </a:rPr>
              <a:t> kliniske vejledning om KOL i almen praksis er opdateret og følger GOLD-guidelines med hensyn til inddeling af patienter i kategorierne A, B, C og D i henhold til nedenstående figur.</a:t>
            </a:r>
          </a:p>
          <a:p>
            <a:endParaRPr lang="da-DK" b="0" i="0" dirty="0">
              <a:effectLst/>
              <a:latin typeface="Arial" panose="020B0604020202020204" pitchFamily="34" charset="0"/>
            </a:endParaRPr>
          </a:p>
          <a:p>
            <a:r>
              <a:rPr lang="da-DK" b="0" i="0" dirty="0">
                <a:effectLst/>
                <a:latin typeface="Arial" panose="020B0604020202020204" pitchFamily="34" charset="0"/>
              </a:rPr>
              <a:t>Ved vurdering af en patient med KOL skal følgende dokumenteres:</a:t>
            </a:r>
          </a:p>
          <a:p>
            <a:r>
              <a:rPr lang="da-DK" b="0" i="0" dirty="0">
                <a:effectLst/>
                <a:latin typeface="Arial" panose="020B0604020202020204" pitchFamily="34" charset="0"/>
              </a:rPr>
              <a:t>• Antal eksacerbationer det seneste år</a:t>
            </a:r>
          </a:p>
          <a:p>
            <a:r>
              <a:rPr lang="da-DK" b="0" i="0" dirty="0">
                <a:effectLst/>
                <a:latin typeface="Arial" panose="020B0604020202020204" pitchFamily="34" charset="0"/>
              </a:rPr>
              <a:t>• MRC-</a:t>
            </a:r>
            <a:r>
              <a:rPr lang="da-DK" b="0" i="0" dirty="0" err="1">
                <a:effectLst/>
                <a:latin typeface="Arial" panose="020B0604020202020204" pitchFamily="34" charset="0"/>
              </a:rPr>
              <a:t>dyspnøgrad</a:t>
            </a:r>
            <a:endParaRPr lang="da-DK" b="0" i="0" dirty="0">
              <a:effectLst/>
              <a:latin typeface="Arial" panose="020B0604020202020204" pitchFamily="34" charset="0"/>
            </a:endParaRPr>
          </a:p>
          <a:p>
            <a:r>
              <a:rPr lang="da-DK" b="0" i="0" dirty="0">
                <a:effectLst/>
                <a:latin typeface="Arial" panose="020B0604020202020204" pitchFamily="34" charset="0"/>
              </a:rPr>
              <a:t>• Komorbiditeter</a:t>
            </a:r>
          </a:p>
          <a:p>
            <a:r>
              <a:rPr lang="da-DK" b="0" i="0" dirty="0">
                <a:effectLst/>
                <a:latin typeface="Arial" panose="020B0604020202020204" pitchFamily="34" charset="0"/>
              </a:rPr>
              <a:t>• FEV1 % af forventet værdi efter </a:t>
            </a:r>
            <a:r>
              <a:rPr lang="da-DK" b="0" i="0" dirty="0" err="1">
                <a:effectLst/>
                <a:latin typeface="Arial" panose="020B0604020202020204" pitchFamily="34" charset="0"/>
              </a:rPr>
              <a:t>bronkodilatation</a:t>
            </a:r>
            <a:r>
              <a:rPr lang="da-DK" b="0" i="0" dirty="0">
                <a:effectLst/>
                <a:latin typeface="Arial" panose="020B0604020202020204" pitchFamily="34" charset="0"/>
              </a:rPr>
              <a:t>.</a:t>
            </a:r>
          </a:p>
          <a:p>
            <a:endParaRPr lang="da-DK" b="0" i="0" dirty="0">
              <a:effectLst/>
              <a:latin typeface="Arial" panose="020B0604020202020204" pitchFamily="34" charset="0"/>
            </a:endParaRPr>
          </a:p>
          <a:p>
            <a:r>
              <a:rPr lang="da-DK" b="1" i="0" dirty="0">
                <a:effectLst/>
                <a:latin typeface="Arial" panose="020B0604020202020204" pitchFamily="34" charset="0"/>
              </a:rPr>
              <a:t>GOLD-klassifikation</a:t>
            </a:r>
          </a:p>
          <a:p>
            <a:r>
              <a:rPr lang="da-DK" b="0" i="0" dirty="0">
                <a:effectLst/>
                <a:latin typeface="Arial" panose="020B0604020202020204" pitchFamily="34" charset="0"/>
              </a:rPr>
              <a:t>GOLD-klassifikation 1-4: Den spirometriske GOLD 1-4 stadieinddeling siger noget om sygdommens sværhedsgrad, og har stor prognostisk værdi med hensyn til overlevelse og udvikling af respirationsinsufficiens. </a:t>
            </a:r>
          </a:p>
          <a:p>
            <a:endParaRPr lang="da-DK" b="1" i="0" dirty="0">
              <a:effectLst/>
              <a:latin typeface="Arial" panose="020B0604020202020204" pitchFamily="34" charset="0"/>
            </a:endParaRPr>
          </a:p>
          <a:p>
            <a:r>
              <a:rPr lang="da-DK" b="1" i="0" dirty="0">
                <a:effectLst/>
                <a:latin typeface="Arial" panose="020B0604020202020204" pitchFamily="34" charset="0"/>
              </a:rPr>
              <a:t>GOLD-klassifikation A-D:</a:t>
            </a:r>
          </a:p>
          <a:p>
            <a:r>
              <a:rPr lang="da-DK" b="0" i="0" dirty="0">
                <a:effectLst/>
                <a:latin typeface="Arial" panose="020B0604020202020204" pitchFamily="34" charset="0"/>
              </a:rPr>
              <a:t>I forhold til valg af medicinske behandling inddeles patienterne i de kliniske stadier A-D. Denne klassifikation sker på baggrund af patientorienteret risikostratificering med inddeling i sværhedsgrad gruppe A-D. Der fokuseres på GOLD klassifikation A-D i klyngepakken ”KOL-behandling”, da det er den, der har betydning for valg af behandling. </a:t>
            </a:r>
          </a:p>
          <a:p>
            <a:endParaRPr lang="da-DK" b="1" i="0" dirty="0">
              <a:effectLst/>
              <a:latin typeface="Arial" panose="020B0604020202020204" pitchFamily="34" charset="0"/>
            </a:endParaRPr>
          </a:p>
          <a:p>
            <a:endParaRPr lang="da-DK" b="1" i="0" dirty="0">
              <a:effectLst/>
              <a:latin typeface="Arial" panose="020B0604020202020204" pitchFamily="34" charset="0"/>
            </a:endParaRPr>
          </a:p>
          <a:p>
            <a:endParaRPr lang="da-DK" dirty="0"/>
          </a:p>
        </p:txBody>
      </p:sp>
      <p:sp>
        <p:nvSpPr>
          <p:cNvPr id="4" name="Slide Number Placeholder 3"/>
          <p:cNvSpPr>
            <a:spLocks noGrp="1"/>
          </p:cNvSpPr>
          <p:nvPr>
            <p:ph type="sldNum" sz="quarter" idx="10"/>
          </p:nvPr>
        </p:nvSpPr>
        <p:spPr/>
        <p:txBody>
          <a:bodyPr/>
          <a:lstStyle/>
          <a:p>
            <a:fld id="{DEB92672-268D-4DB7-963C-35CDB23F1AD2}" type="slidenum">
              <a:rPr lang="da-DK" smtClean="0"/>
              <a:t>17</a:t>
            </a:fld>
            <a:endParaRPr lang="da-DK"/>
          </a:p>
        </p:txBody>
      </p:sp>
    </p:spTree>
    <p:extLst>
      <p:ext uri="{BB962C8B-B14F-4D97-AF65-F5344CB8AC3E}">
        <p14:creationId xmlns:p14="http://schemas.microsoft.com/office/powerpoint/2010/main" val="37435804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i="0" dirty="0">
                <a:effectLst/>
                <a:latin typeface="Arial" panose="020B0604020202020204" pitchFamily="34" charset="0"/>
              </a:rPr>
              <a:t>Forklaring til slide:</a:t>
            </a:r>
          </a:p>
          <a:p>
            <a:endParaRPr lang="da-DK" b="0" i="0" dirty="0">
              <a:effectLst/>
              <a:latin typeface="Arial" panose="020B0604020202020204" pitchFamily="34" charset="0"/>
            </a:endParaRPr>
          </a:p>
          <a:p>
            <a:r>
              <a:rPr lang="da-DK" b="0" i="0" dirty="0">
                <a:effectLst/>
                <a:latin typeface="Arial" panose="020B0604020202020204" pitchFamily="34" charset="0"/>
              </a:rPr>
              <a:t>Den vigtigste del af behandlingen for patienter med KOL er tobaksabstinens. Opfordring til rygeophør og information om nikotinsubstitution samt evt. supplerende medikamentel behandling for at hjælpe patienten med rygeophør er uhyre vigtig. Hvis patienten holder op med at ryge, vil sygdomsprogressionen i de fleste tilfælde aftage, og det fremtidige fald i lungefunktionen vil ligge på niveau med ikke-rygeres. Samtidig aftager hoste og opspyt, og risikoen for eksacerbationer nedsættes hos de fleste patienter.</a:t>
            </a:r>
            <a:endParaRPr lang="da-DK" i="0" dirty="0"/>
          </a:p>
          <a:p>
            <a:endParaRPr lang="da-DK" b="1" i="0" dirty="0">
              <a:effectLst/>
              <a:latin typeface="Arial" panose="020B0604020202020204" pitchFamily="34" charset="0"/>
            </a:endParaRPr>
          </a:p>
          <a:p>
            <a:endParaRPr lang="da-DK" b="0" i="1" dirty="0">
              <a:effectLst/>
              <a:latin typeface="Arial" panose="020B0604020202020204" pitchFamily="34" charset="0"/>
            </a:endParaRPr>
          </a:p>
          <a:p>
            <a:endParaRPr lang="da-DK" b="0" i="1" dirty="0">
              <a:effectLst/>
              <a:latin typeface="Arial" panose="020B0604020202020204" pitchFamily="34" charset="0"/>
            </a:endParaRPr>
          </a:p>
          <a:p>
            <a:endParaRPr lang="da-DK" b="0" i="1" dirty="0">
              <a:effectLst/>
              <a:latin typeface="Arial" panose="020B0604020202020204" pitchFamily="34" charset="0"/>
            </a:endParaRPr>
          </a:p>
          <a:p>
            <a:endParaRPr lang="da-DK" dirty="0"/>
          </a:p>
        </p:txBody>
      </p:sp>
      <p:sp>
        <p:nvSpPr>
          <p:cNvPr id="4" name="Slide Number Placeholder 3"/>
          <p:cNvSpPr>
            <a:spLocks noGrp="1"/>
          </p:cNvSpPr>
          <p:nvPr>
            <p:ph type="sldNum" sz="quarter" idx="10"/>
          </p:nvPr>
        </p:nvSpPr>
        <p:spPr/>
        <p:txBody>
          <a:bodyPr/>
          <a:lstStyle/>
          <a:p>
            <a:fld id="{DEB92672-268D-4DB7-963C-35CDB23F1AD2}" type="slidenum">
              <a:rPr lang="da-DK" smtClean="0"/>
              <a:t>18</a:t>
            </a:fld>
            <a:endParaRPr lang="da-DK"/>
          </a:p>
        </p:txBody>
      </p:sp>
    </p:spTree>
    <p:extLst>
      <p:ext uri="{BB962C8B-B14F-4D97-AF65-F5344CB8AC3E}">
        <p14:creationId xmlns:p14="http://schemas.microsoft.com/office/powerpoint/2010/main" val="23178563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b="0"/>
          </a:p>
        </p:txBody>
      </p:sp>
      <p:sp>
        <p:nvSpPr>
          <p:cNvPr id="4" name="Slide Number Placeholder 3"/>
          <p:cNvSpPr>
            <a:spLocks noGrp="1"/>
          </p:cNvSpPr>
          <p:nvPr>
            <p:ph type="sldNum" sz="quarter" idx="10"/>
          </p:nvPr>
        </p:nvSpPr>
        <p:spPr/>
        <p:txBody>
          <a:bodyPr/>
          <a:lstStyle/>
          <a:p>
            <a:fld id="{DEB92672-268D-4DB7-963C-35CDB23F1AD2}" type="slidenum">
              <a:rPr lang="da-DK" smtClean="0"/>
              <a:t>19</a:t>
            </a:fld>
            <a:endParaRPr lang="da-DK"/>
          </a:p>
        </p:txBody>
      </p:sp>
    </p:spTree>
    <p:extLst>
      <p:ext uri="{BB962C8B-B14F-4D97-AF65-F5344CB8AC3E}">
        <p14:creationId xmlns:p14="http://schemas.microsoft.com/office/powerpoint/2010/main" val="2792708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b="1" dirty="0"/>
              <a:t>Forklaring til slide: </a:t>
            </a:r>
          </a:p>
          <a:p>
            <a:endParaRPr lang="da-DK" sz="1200" dirty="0"/>
          </a:p>
          <a:p>
            <a:r>
              <a:rPr lang="da-DK" sz="1200" dirty="0"/>
              <a:t>Mødet er inddelt i 4 hovedblokke med en pause efter blok 2.</a:t>
            </a:r>
          </a:p>
          <a:p>
            <a:endParaRPr lang="da-DK" sz="1200" i="0" dirty="0">
              <a:solidFill>
                <a:srgbClr val="231F20"/>
              </a:solidFill>
              <a:effectLst/>
              <a:latin typeface="Calibri" panose="020F0502020204030204" pitchFamily="34" charset="0"/>
              <a:ea typeface="Calibri" panose="020F0502020204030204" pitchFamily="34" charset="0"/>
            </a:endParaRPr>
          </a:p>
          <a:p>
            <a:r>
              <a:rPr lang="da-DK" sz="1200" i="0" dirty="0">
                <a:solidFill>
                  <a:srgbClr val="231F20"/>
                </a:solidFill>
                <a:effectLst/>
                <a:latin typeface="Calibri" panose="020F0502020204030204" pitchFamily="34" charset="0"/>
                <a:ea typeface="Calibri" panose="020F0502020204030204" pitchFamily="34" charset="0"/>
              </a:rPr>
              <a:t>Formålet med klyngemødet er, med udgangspunkt i 7 målepunkter, at give mulighed for refleksion over den kliniske praksis for patienter med KOL. Herunder dele erfaringer om diagnostikken af KOL og tale om behovet for forandringer, og hvordan de i givet fald kan udføres. De 7 målepunkter, der er i klyngepakken behandles i de første tre blokke:</a:t>
            </a:r>
            <a:endParaRPr lang="da-DK" sz="1200" i="0" dirty="0">
              <a:effectLst/>
              <a:latin typeface="Calibri" panose="020F0502020204030204" pitchFamily="34" charset="0"/>
              <a:ea typeface="Calibri" panose="020F0502020204030204" pitchFamily="34" charset="0"/>
            </a:endParaRPr>
          </a:p>
          <a:p>
            <a:pPr>
              <a:spcBef>
                <a:spcPts val="45"/>
              </a:spcBef>
            </a:pPr>
            <a:r>
              <a:rPr lang="da-DK" sz="1200" i="0" dirty="0">
                <a:effectLst/>
                <a:latin typeface="Calibri" panose="020F0502020204030204" pitchFamily="34" charset="0"/>
                <a:ea typeface="Calibri" panose="020F0502020204030204" pitchFamily="34" charset="0"/>
              </a:rPr>
              <a:t> </a:t>
            </a:r>
          </a:p>
          <a:p>
            <a:pPr marL="342900" lvl="0" indent="-342900">
              <a:spcBef>
                <a:spcPts val="80"/>
              </a:spcBef>
              <a:buClr>
                <a:srgbClr val="231F20"/>
              </a:buClr>
              <a:buSzPts val="1000"/>
              <a:buFont typeface="Calibri" panose="020F0502020204030204" pitchFamily="34" charset="0"/>
              <a:buChar char="•"/>
              <a:tabLst>
                <a:tab pos="328295" algn="l"/>
                <a:tab pos="328930" algn="l"/>
              </a:tabLst>
            </a:pPr>
            <a:r>
              <a:rPr lang="da-DK" sz="1200" i="0" dirty="0">
                <a:solidFill>
                  <a:srgbClr val="231F20"/>
                </a:solidFill>
                <a:effectLst/>
                <a:latin typeface="Calibri" panose="020F0502020204030204" pitchFamily="34" charset="0"/>
                <a:ea typeface="Calibri" panose="020F0502020204030204" pitchFamily="34" charset="0"/>
              </a:rPr>
              <a:t>Blok 1:</a:t>
            </a:r>
            <a:r>
              <a:rPr lang="da-DK" sz="1200" i="0" spc="-5" dirty="0">
                <a:solidFill>
                  <a:srgbClr val="231F20"/>
                </a:solidFill>
                <a:effectLst/>
                <a:latin typeface="Calibri" panose="020F0502020204030204" pitchFamily="34" charset="0"/>
                <a:ea typeface="Calibri" panose="020F0502020204030204" pitchFamily="34" charset="0"/>
              </a:rPr>
              <a:t> KOL-prævalens </a:t>
            </a:r>
            <a:endParaRPr lang="da-DK" sz="1200" i="0" dirty="0">
              <a:effectLst/>
              <a:latin typeface="Calibri" panose="020F0502020204030204" pitchFamily="34" charset="0"/>
              <a:ea typeface="Calibri" panose="020F0502020204030204" pitchFamily="34" charset="0"/>
            </a:endParaRPr>
          </a:p>
          <a:p>
            <a:pPr marL="342900" lvl="0" indent="-342900">
              <a:spcBef>
                <a:spcPts val="80"/>
              </a:spcBef>
              <a:buClr>
                <a:srgbClr val="231F20"/>
              </a:buClr>
              <a:buSzPts val="1000"/>
              <a:buFont typeface="Calibri" panose="020F0502020204030204" pitchFamily="34" charset="0"/>
              <a:buChar char="•"/>
              <a:tabLst>
                <a:tab pos="328295" algn="l"/>
                <a:tab pos="328930" algn="l"/>
              </a:tabLst>
            </a:pPr>
            <a:r>
              <a:rPr lang="da-DK" sz="1200" i="0" dirty="0">
                <a:solidFill>
                  <a:srgbClr val="231F20"/>
                </a:solidFill>
                <a:effectLst/>
                <a:latin typeface="Calibri" panose="020F0502020204030204" pitchFamily="34" charset="0"/>
                <a:ea typeface="Calibri" panose="020F0502020204030204" pitchFamily="34" charset="0"/>
              </a:rPr>
              <a:t>Blok 2: KOL-diagnostik</a:t>
            </a:r>
          </a:p>
          <a:p>
            <a:pPr marL="342900" lvl="0" indent="-342900">
              <a:spcBef>
                <a:spcPts val="80"/>
              </a:spcBef>
              <a:buClr>
                <a:srgbClr val="231F20"/>
              </a:buClr>
              <a:buSzPts val="1000"/>
              <a:buFont typeface="Calibri" panose="020F0502020204030204" pitchFamily="34" charset="0"/>
              <a:buChar char="•"/>
              <a:tabLst>
                <a:tab pos="328295" algn="l"/>
                <a:tab pos="328930" algn="l"/>
              </a:tabLst>
            </a:pPr>
            <a:r>
              <a:rPr lang="da-DK" sz="1200" i="0" dirty="0">
                <a:solidFill>
                  <a:srgbClr val="231F20"/>
                </a:solidFill>
                <a:effectLst/>
                <a:latin typeface="Calibri" panose="020F0502020204030204" pitchFamily="34" charset="0"/>
                <a:ea typeface="Calibri" panose="020F0502020204030204" pitchFamily="34" charset="0"/>
              </a:rPr>
              <a:t>Blok 3: KOL-forløbsplan og kronikerhonorar </a:t>
            </a:r>
          </a:p>
          <a:p>
            <a:pPr>
              <a:spcBef>
                <a:spcPts val="35"/>
              </a:spcBef>
            </a:pPr>
            <a:r>
              <a:rPr lang="en-US" sz="1200" i="0" dirty="0">
                <a:effectLst/>
                <a:latin typeface="Calibri" panose="020F0502020204030204" pitchFamily="34" charset="0"/>
                <a:ea typeface="Calibri" panose="020F0502020204030204" pitchFamily="34" charset="0"/>
              </a:rPr>
              <a:t> </a:t>
            </a:r>
            <a:endParaRPr lang="da-DK" sz="1200" i="0" dirty="0">
              <a:effectLst/>
              <a:latin typeface="Calibri" panose="020F0502020204030204" pitchFamily="34" charset="0"/>
              <a:ea typeface="Calibri" panose="020F0502020204030204" pitchFamily="34" charset="0"/>
            </a:endParaRPr>
          </a:p>
          <a:p>
            <a:r>
              <a:rPr lang="da-DK" sz="1200" dirty="0"/>
              <a:t>I Blok 4 samles op og klyngen drøfter implementering og opfølgning. </a:t>
            </a:r>
          </a:p>
          <a:p>
            <a:endParaRPr lang="da-DK" sz="1200" dirty="0"/>
          </a:p>
          <a:p>
            <a:pPr marL="137795" algn="just">
              <a:spcBef>
                <a:spcPts val="195"/>
              </a:spcBef>
            </a:pPr>
            <a:endParaRPr lang="da-DK" dirty="0"/>
          </a:p>
        </p:txBody>
      </p:sp>
      <p:sp>
        <p:nvSpPr>
          <p:cNvPr id="4" name="Slide Number Placeholder 3"/>
          <p:cNvSpPr>
            <a:spLocks noGrp="1"/>
          </p:cNvSpPr>
          <p:nvPr>
            <p:ph type="sldNum" sz="quarter" idx="10"/>
          </p:nvPr>
        </p:nvSpPr>
        <p:spPr/>
        <p:txBody>
          <a:bodyPr/>
          <a:lstStyle/>
          <a:p>
            <a:fld id="{DEB92672-268D-4DB7-963C-35CDB23F1AD2}" type="slidenum">
              <a:rPr lang="da-DK" smtClean="0"/>
              <a:t>2</a:t>
            </a:fld>
            <a:endParaRPr lang="da-DK"/>
          </a:p>
        </p:txBody>
      </p:sp>
    </p:spTree>
    <p:extLst>
      <p:ext uri="{BB962C8B-B14F-4D97-AF65-F5344CB8AC3E}">
        <p14:creationId xmlns:p14="http://schemas.microsoft.com/office/powerpoint/2010/main" val="27312011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da-DK" sz="1800" b="0" i="1" dirty="0">
              <a:effectLst/>
              <a:latin typeface="Arial" panose="020B0604020202020204" pitchFamily="34" charset="0"/>
            </a:endParaRPr>
          </a:p>
          <a:p>
            <a:endParaRPr lang="da-DK" sz="1800" b="0" i="0" u="sng" dirty="0">
              <a:effectLst/>
              <a:latin typeface="Arial" panose="020B0604020202020204" pitchFamily="34" charset="0"/>
            </a:endParaRPr>
          </a:p>
          <a:p>
            <a:endParaRPr lang="da-DK" dirty="0"/>
          </a:p>
        </p:txBody>
      </p:sp>
      <p:sp>
        <p:nvSpPr>
          <p:cNvPr id="4" name="Slide Number Placeholder 3"/>
          <p:cNvSpPr>
            <a:spLocks noGrp="1"/>
          </p:cNvSpPr>
          <p:nvPr>
            <p:ph type="sldNum" sz="quarter" idx="10"/>
          </p:nvPr>
        </p:nvSpPr>
        <p:spPr/>
        <p:txBody>
          <a:bodyPr/>
          <a:lstStyle/>
          <a:p>
            <a:fld id="{DEB92672-268D-4DB7-963C-35CDB23F1AD2}" type="slidenum">
              <a:rPr lang="da-DK" smtClean="0"/>
              <a:t>20</a:t>
            </a:fld>
            <a:endParaRPr lang="da-DK"/>
          </a:p>
        </p:txBody>
      </p:sp>
    </p:spTree>
    <p:extLst>
      <p:ext uri="{BB962C8B-B14F-4D97-AF65-F5344CB8AC3E}">
        <p14:creationId xmlns:p14="http://schemas.microsoft.com/office/powerpoint/2010/main" val="405424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b="0" i="0" u="none" dirty="0">
              <a:effectLst/>
              <a:latin typeface="Arial" panose="020B0604020202020204" pitchFamily="34" charset="0"/>
            </a:endParaRPr>
          </a:p>
          <a:p>
            <a:endParaRPr lang="da-DK" dirty="0"/>
          </a:p>
        </p:txBody>
      </p:sp>
      <p:sp>
        <p:nvSpPr>
          <p:cNvPr id="4" name="Slide Number Placeholder 3"/>
          <p:cNvSpPr>
            <a:spLocks noGrp="1"/>
          </p:cNvSpPr>
          <p:nvPr>
            <p:ph type="sldNum" sz="quarter" idx="10"/>
          </p:nvPr>
        </p:nvSpPr>
        <p:spPr/>
        <p:txBody>
          <a:bodyPr/>
          <a:lstStyle/>
          <a:p>
            <a:fld id="{DEB92672-268D-4DB7-963C-35CDB23F1AD2}" type="slidenum">
              <a:rPr lang="da-DK" smtClean="0"/>
              <a:t>21</a:t>
            </a:fld>
            <a:endParaRPr lang="da-DK"/>
          </a:p>
        </p:txBody>
      </p:sp>
    </p:spTree>
    <p:extLst>
      <p:ext uri="{BB962C8B-B14F-4D97-AF65-F5344CB8AC3E}">
        <p14:creationId xmlns:p14="http://schemas.microsoft.com/office/powerpoint/2010/main" val="32502343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DEB92672-268D-4DB7-963C-35CDB23F1AD2}" type="slidenum">
              <a:rPr lang="da-DK" smtClean="0"/>
              <a:t>22</a:t>
            </a:fld>
            <a:endParaRPr lang="da-DK"/>
          </a:p>
        </p:txBody>
      </p:sp>
    </p:spTree>
    <p:extLst>
      <p:ext uri="{BB962C8B-B14F-4D97-AF65-F5344CB8AC3E}">
        <p14:creationId xmlns:p14="http://schemas.microsoft.com/office/powerpoint/2010/main" val="27387286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spcBef>
                <a:spcPts val="80"/>
              </a:spcBef>
              <a:buClr>
                <a:srgbClr val="231F20"/>
              </a:buClr>
              <a:buSzPts val="1000"/>
              <a:buFont typeface="Calibri" panose="020F0502020204030204" pitchFamily="34" charset="0"/>
              <a:buChar char="•"/>
              <a:tabLst>
                <a:tab pos="328295" algn="l"/>
                <a:tab pos="328930" algn="l"/>
              </a:tabLst>
            </a:pPr>
            <a:endParaRPr lang="da-DK" sz="1200" i="0" dirty="0">
              <a:solidFill>
                <a:srgbClr val="231F20"/>
              </a:solidFill>
              <a:effectLst/>
              <a:latin typeface="Calibri" panose="020F0502020204030204" pitchFamily="34" charset="0"/>
              <a:ea typeface="Calibri" panose="020F0502020204030204" pitchFamily="34" charset="0"/>
            </a:endParaRPr>
          </a:p>
          <a:p>
            <a:endParaRPr lang="da-DK" dirty="0"/>
          </a:p>
        </p:txBody>
      </p:sp>
      <p:sp>
        <p:nvSpPr>
          <p:cNvPr id="4" name="Slide Number Placeholder 3"/>
          <p:cNvSpPr>
            <a:spLocks noGrp="1"/>
          </p:cNvSpPr>
          <p:nvPr>
            <p:ph type="sldNum" sz="quarter" idx="10"/>
          </p:nvPr>
        </p:nvSpPr>
        <p:spPr/>
        <p:txBody>
          <a:bodyPr/>
          <a:lstStyle/>
          <a:p>
            <a:fld id="{DEB92672-268D-4DB7-963C-35CDB23F1AD2}" type="slidenum">
              <a:rPr lang="da-DK" smtClean="0"/>
              <a:t>23</a:t>
            </a:fld>
            <a:endParaRPr lang="da-DK"/>
          </a:p>
        </p:txBody>
      </p:sp>
    </p:spTree>
    <p:extLst>
      <p:ext uri="{BB962C8B-B14F-4D97-AF65-F5344CB8AC3E}">
        <p14:creationId xmlns:p14="http://schemas.microsoft.com/office/powerpoint/2010/main" val="28773621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b="0"/>
          </a:p>
        </p:txBody>
      </p:sp>
      <p:sp>
        <p:nvSpPr>
          <p:cNvPr id="4" name="Slide Number Placeholder 3"/>
          <p:cNvSpPr>
            <a:spLocks noGrp="1"/>
          </p:cNvSpPr>
          <p:nvPr>
            <p:ph type="sldNum" sz="quarter" idx="10"/>
          </p:nvPr>
        </p:nvSpPr>
        <p:spPr/>
        <p:txBody>
          <a:bodyPr/>
          <a:lstStyle/>
          <a:p>
            <a:fld id="{DEB92672-268D-4DB7-963C-35CDB23F1AD2}" type="slidenum">
              <a:rPr lang="da-DK" smtClean="0"/>
              <a:t>24</a:t>
            </a:fld>
            <a:endParaRPr lang="da-DK"/>
          </a:p>
        </p:txBody>
      </p:sp>
    </p:spTree>
    <p:extLst>
      <p:ext uri="{BB962C8B-B14F-4D97-AF65-F5344CB8AC3E}">
        <p14:creationId xmlns:p14="http://schemas.microsoft.com/office/powerpoint/2010/main" val="1432121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b="0"/>
          </a:p>
        </p:txBody>
      </p:sp>
      <p:sp>
        <p:nvSpPr>
          <p:cNvPr id="4" name="Slide Number Placeholder 3"/>
          <p:cNvSpPr>
            <a:spLocks noGrp="1"/>
          </p:cNvSpPr>
          <p:nvPr>
            <p:ph type="sldNum" sz="quarter" idx="10"/>
          </p:nvPr>
        </p:nvSpPr>
        <p:spPr/>
        <p:txBody>
          <a:bodyPr/>
          <a:lstStyle/>
          <a:p>
            <a:fld id="{DEB92672-268D-4DB7-963C-35CDB23F1AD2}" type="slidenum">
              <a:rPr lang="da-DK" smtClean="0"/>
              <a:t>25</a:t>
            </a:fld>
            <a:endParaRPr lang="da-DK"/>
          </a:p>
        </p:txBody>
      </p:sp>
    </p:spTree>
    <p:extLst>
      <p:ext uri="{BB962C8B-B14F-4D97-AF65-F5344CB8AC3E}">
        <p14:creationId xmlns:p14="http://schemas.microsoft.com/office/powerpoint/2010/main" val="21003859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B92672-268D-4DB7-963C-35CDB23F1AD2}"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34627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DEB92672-268D-4DB7-963C-35CDB23F1AD2}" type="slidenum">
              <a:rPr lang="da-DK" smtClean="0"/>
              <a:t>27</a:t>
            </a:fld>
            <a:endParaRPr lang="da-DK"/>
          </a:p>
        </p:txBody>
      </p:sp>
    </p:spTree>
    <p:extLst>
      <p:ext uri="{BB962C8B-B14F-4D97-AF65-F5344CB8AC3E}">
        <p14:creationId xmlns:p14="http://schemas.microsoft.com/office/powerpoint/2010/main" val="17902250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7795" marR="925830" lvl="0" indent="0" algn="l" defTabSz="914400" rtl="0" eaLnBrk="1" fontAlgn="auto" latinLnBrk="0" hangingPunct="1">
              <a:lnSpc>
                <a:spcPct val="105000"/>
              </a:lnSpc>
              <a:spcBef>
                <a:spcPts val="80"/>
              </a:spcBef>
              <a:spcAft>
                <a:spcPts val="0"/>
              </a:spcAft>
              <a:buClrTx/>
              <a:buSzTx/>
              <a:buFontTx/>
              <a:buNone/>
              <a:tabLst/>
              <a:defRPr/>
            </a:pPr>
            <a:r>
              <a:rPr lang="da-DK" sz="1200" b="1" i="0" u="none" dirty="0">
                <a:solidFill>
                  <a:srgbClr val="231F20"/>
                </a:solidFill>
                <a:effectLst/>
                <a:latin typeface="Calibri" panose="020F0502020204030204" pitchFamily="34" charset="0"/>
                <a:ea typeface="Calibri" panose="020F0502020204030204" pitchFamily="34" charset="0"/>
              </a:rPr>
              <a:t>Forklaring til slide: </a:t>
            </a:r>
          </a:p>
          <a:p>
            <a:pPr marL="137795" marR="925830" lvl="0" indent="0" algn="l" defTabSz="914400" rtl="0" eaLnBrk="1" fontAlgn="auto" latinLnBrk="0" hangingPunct="1">
              <a:lnSpc>
                <a:spcPct val="105000"/>
              </a:lnSpc>
              <a:spcBef>
                <a:spcPts val="80"/>
              </a:spcBef>
              <a:spcAft>
                <a:spcPts val="0"/>
              </a:spcAft>
              <a:buClrTx/>
              <a:buSzTx/>
              <a:buFontTx/>
              <a:buNone/>
              <a:tabLst/>
              <a:defRPr/>
            </a:pPr>
            <a:endParaRPr lang="da-DK" sz="1200" i="0" u="none" dirty="0">
              <a:solidFill>
                <a:srgbClr val="231F20"/>
              </a:solidFill>
              <a:effectLst/>
              <a:latin typeface="Calibri" panose="020F0502020204030204" pitchFamily="34" charset="0"/>
              <a:ea typeface="Calibri" panose="020F0502020204030204" pitchFamily="34" charset="0"/>
            </a:endParaRPr>
          </a:p>
          <a:p>
            <a:pPr marL="137795" marR="925830" lvl="0" indent="0" algn="l" defTabSz="914400" rtl="0" eaLnBrk="1" fontAlgn="auto" latinLnBrk="0" hangingPunct="1">
              <a:lnSpc>
                <a:spcPct val="105000"/>
              </a:lnSpc>
              <a:spcBef>
                <a:spcPts val="80"/>
              </a:spcBef>
              <a:spcAft>
                <a:spcPts val="0"/>
              </a:spcAft>
              <a:buClrTx/>
              <a:buSzTx/>
              <a:buFontTx/>
              <a:buNone/>
              <a:tabLst/>
              <a:defRPr/>
            </a:pPr>
            <a:r>
              <a:rPr lang="da-DK" sz="1200" i="0" u="none" dirty="0">
                <a:solidFill>
                  <a:srgbClr val="231F20"/>
                </a:solidFill>
                <a:effectLst/>
                <a:latin typeface="Calibri" panose="020F0502020204030204" pitchFamily="34" charset="0"/>
                <a:ea typeface="Calibri" panose="020F0502020204030204" pitchFamily="34" charset="0"/>
              </a:rPr>
              <a:t>Mødelederne introducer formålet med blok 3, og derefter kort om det efterfølgende gruppearbejde:</a:t>
            </a:r>
          </a:p>
          <a:p>
            <a:pPr marL="137795" marR="925830" lvl="0" indent="0" algn="l" defTabSz="914400" rtl="0" eaLnBrk="1" fontAlgn="auto" latinLnBrk="0" hangingPunct="1">
              <a:lnSpc>
                <a:spcPct val="105000"/>
              </a:lnSpc>
              <a:spcBef>
                <a:spcPts val="80"/>
              </a:spcBef>
              <a:spcAft>
                <a:spcPts val="0"/>
              </a:spcAft>
              <a:buClrTx/>
              <a:buSzTx/>
              <a:buFontTx/>
              <a:buNone/>
              <a:tabLst/>
              <a:defRPr/>
            </a:pPr>
            <a:endParaRPr lang="da-DK" sz="1200" i="0" u="none" dirty="0">
              <a:solidFill>
                <a:srgbClr val="231F20"/>
              </a:solidFill>
              <a:effectLst/>
              <a:latin typeface="Calibri" panose="020F0502020204030204" pitchFamily="34" charset="0"/>
              <a:ea typeface="Calibri" panose="020F0502020204030204" pitchFamily="34" charset="0"/>
            </a:endParaRPr>
          </a:p>
          <a:p>
            <a:pPr marL="137795" marR="925830" lvl="0" indent="0" algn="l" defTabSz="914400" rtl="0" eaLnBrk="1" fontAlgn="auto" latinLnBrk="0" hangingPunct="1">
              <a:lnSpc>
                <a:spcPct val="105000"/>
              </a:lnSpc>
              <a:spcBef>
                <a:spcPts val="80"/>
              </a:spcBef>
              <a:spcAft>
                <a:spcPts val="0"/>
              </a:spcAft>
              <a:buClrTx/>
              <a:buSzTx/>
              <a:buFontTx/>
              <a:buNone/>
              <a:tabLst/>
              <a:defRPr/>
            </a:pPr>
            <a:r>
              <a:rPr lang="da-DK" sz="1200" i="0" u="none" dirty="0">
                <a:solidFill>
                  <a:srgbClr val="231F20"/>
                </a:solidFill>
                <a:effectLst/>
                <a:latin typeface="Calibri" panose="020F0502020204030204" pitchFamily="34" charset="0"/>
                <a:ea typeface="Calibri" panose="020F0502020204030204" pitchFamily="34" charset="0"/>
              </a:rPr>
              <a:t>1. Først introduceres målepunkt 6 og 7 i plenum (5 min.), og derefter er der gruppearbejdet (10 min.) efterfulgt af stille refleksion (5 min.)</a:t>
            </a:r>
          </a:p>
          <a:p>
            <a:pPr marL="137795" marR="925830" lvl="0" indent="0" algn="l" defTabSz="914400" rtl="0" eaLnBrk="1" fontAlgn="auto" latinLnBrk="0" hangingPunct="1">
              <a:lnSpc>
                <a:spcPct val="105000"/>
              </a:lnSpc>
              <a:spcBef>
                <a:spcPts val="80"/>
              </a:spcBef>
              <a:spcAft>
                <a:spcPts val="0"/>
              </a:spcAft>
              <a:buClrTx/>
              <a:buSzTx/>
              <a:buFontTx/>
              <a:buNone/>
              <a:tabLst/>
              <a:defRPr/>
            </a:pPr>
            <a:r>
              <a:rPr lang="da-DK" sz="1200" i="0" u="none" dirty="0">
                <a:solidFill>
                  <a:srgbClr val="231F20"/>
                </a:solidFill>
                <a:effectLst/>
                <a:latin typeface="Calibri" panose="020F0502020204030204" pitchFamily="34" charset="0"/>
                <a:ea typeface="Calibri" panose="020F0502020204030204" pitchFamily="34" charset="0"/>
              </a:rPr>
              <a:t>2. Der skal ikke samles op i plenum efter denne blok. </a:t>
            </a:r>
          </a:p>
          <a:p>
            <a:pPr marL="137795" marR="925830" lvl="0" indent="0" algn="l" defTabSz="914400" rtl="0" eaLnBrk="1" fontAlgn="auto" latinLnBrk="0" hangingPunct="1">
              <a:lnSpc>
                <a:spcPct val="105000"/>
              </a:lnSpc>
              <a:spcBef>
                <a:spcPts val="80"/>
              </a:spcBef>
              <a:spcAft>
                <a:spcPts val="0"/>
              </a:spcAft>
              <a:buClrTx/>
              <a:buSzTx/>
              <a:buFontTx/>
              <a:buNone/>
              <a:tabLst/>
              <a:defRPr/>
            </a:pPr>
            <a:endParaRPr lang="da-DK" sz="1200" i="0" u="none" dirty="0">
              <a:solidFill>
                <a:srgbClr val="231F20"/>
              </a:solidFill>
              <a:effectLst/>
              <a:latin typeface="Calibri" panose="020F0502020204030204" pitchFamily="34" charset="0"/>
              <a:ea typeface="Calibri" panose="020F0502020204030204" pitchFamily="34" charset="0"/>
            </a:endParaRPr>
          </a:p>
          <a:p>
            <a:pPr marL="137795" marR="925830" lvl="0" indent="0" algn="l" defTabSz="914400" rtl="0" eaLnBrk="1" fontAlgn="auto" latinLnBrk="0" hangingPunct="1">
              <a:lnSpc>
                <a:spcPct val="105000"/>
              </a:lnSpc>
              <a:spcBef>
                <a:spcPts val="80"/>
              </a:spcBef>
              <a:spcAft>
                <a:spcPts val="0"/>
              </a:spcAft>
              <a:buClrTx/>
              <a:buSzTx/>
              <a:buFontTx/>
              <a:buNone/>
              <a:tabLst/>
              <a:defRPr/>
            </a:pPr>
            <a:r>
              <a:rPr lang="da-DK" sz="1200" i="0" u="none" dirty="0">
                <a:solidFill>
                  <a:srgbClr val="231F20"/>
                </a:solidFill>
                <a:effectLst/>
                <a:latin typeface="Calibri" panose="020F0502020204030204" pitchFamily="34" charset="0"/>
                <a:ea typeface="Calibri" panose="020F0502020204030204" pitchFamily="34" charset="0"/>
              </a:rPr>
              <a:t>I alt er der afsat 20 min. til blok 3. </a:t>
            </a:r>
          </a:p>
          <a:p>
            <a:endParaRPr lang="da-DK" sz="1200" b="0" i="1" dirty="0">
              <a:effectLst/>
              <a:latin typeface="Calibri" panose="020F0502020204030204" pitchFamily="34" charset="0"/>
            </a:endParaRPr>
          </a:p>
          <a:p>
            <a:endParaRPr lang="da-DK" sz="1200" b="0" i="0" dirty="0">
              <a:effectLst/>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28</a:t>
            </a:fld>
            <a:endParaRPr lang="da-DK"/>
          </a:p>
        </p:txBody>
      </p:sp>
    </p:spTree>
    <p:extLst>
      <p:ext uri="{BB962C8B-B14F-4D97-AF65-F5344CB8AC3E}">
        <p14:creationId xmlns:p14="http://schemas.microsoft.com/office/powerpoint/2010/main" val="24355083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i="0" dirty="0">
                <a:effectLst/>
                <a:latin typeface="Arial" panose="020B0604020202020204" pitchFamily="34" charset="0"/>
              </a:rPr>
              <a:t>Forklaring til slide:</a:t>
            </a:r>
            <a:endParaRPr lang="da-DK" sz="1200" i="0" dirty="0">
              <a:solidFill>
                <a:srgbClr val="231F20"/>
              </a:solidFill>
              <a:effectLst/>
              <a:latin typeface="Calibri" panose="020F0502020204030204" pitchFamily="34" charset="0"/>
              <a:ea typeface="Calibri" panose="020F0502020204030204" pitchFamily="34" charset="0"/>
            </a:endParaRPr>
          </a:p>
          <a:p>
            <a:endParaRPr lang="da-DK" b="0" i="0" dirty="0">
              <a:effectLst/>
              <a:latin typeface="Arial" panose="020B0604020202020204" pitchFamily="34" charset="0"/>
            </a:endParaRPr>
          </a:p>
          <a:p>
            <a:r>
              <a:rPr lang="da-DK" b="0" i="0" dirty="0">
                <a:effectLst/>
                <a:latin typeface="Arial" panose="020B0604020202020204" pitchFamily="34" charset="0"/>
              </a:rPr>
              <a:t>Forløbsplaner skal give patienterne bedre indblik i deres sygdom og sikre bedste udgangspunkt for patientinddragelse og støtte egenomsorg. </a:t>
            </a:r>
          </a:p>
          <a:p>
            <a:endParaRPr lang="da-DK" dirty="0"/>
          </a:p>
        </p:txBody>
      </p:sp>
      <p:sp>
        <p:nvSpPr>
          <p:cNvPr id="4" name="Slide Number Placeholder 3"/>
          <p:cNvSpPr>
            <a:spLocks noGrp="1"/>
          </p:cNvSpPr>
          <p:nvPr>
            <p:ph type="sldNum" sz="quarter" idx="10"/>
          </p:nvPr>
        </p:nvSpPr>
        <p:spPr/>
        <p:txBody>
          <a:bodyPr/>
          <a:lstStyle/>
          <a:p>
            <a:fld id="{DEB92672-268D-4DB7-963C-35CDB23F1AD2}" type="slidenum">
              <a:rPr lang="da-DK" smtClean="0"/>
              <a:t>29</a:t>
            </a:fld>
            <a:endParaRPr lang="da-DK"/>
          </a:p>
        </p:txBody>
      </p:sp>
    </p:spTree>
    <p:extLst>
      <p:ext uri="{BB962C8B-B14F-4D97-AF65-F5344CB8AC3E}">
        <p14:creationId xmlns:p14="http://schemas.microsoft.com/office/powerpoint/2010/main" val="147926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i="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Forslag til, hvad du kan sige:</a:t>
            </a:r>
          </a:p>
          <a:p>
            <a:endParaRPr lang="da-DK" sz="1200" b="1" u="none" kern="1200" dirty="0">
              <a:solidFill>
                <a:schemeClr val="tx1"/>
              </a:solidFill>
              <a:effectLst/>
              <a:latin typeface="+mn-lt"/>
              <a:ea typeface="+mn-ea"/>
              <a:cs typeface="+mn-cs"/>
            </a:endParaRPr>
          </a:p>
          <a:p>
            <a:pPr marL="0" algn="l" defTabSz="914400" rtl="0" eaLnBrk="1" latinLnBrk="0" hangingPunct="1"/>
            <a:r>
              <a:rPr lang="da-DK" sz="1200" u="none" kern="1200" dirty="0">
                <a:solidFill>
                  <a:schemeClr val="tx1"/>
                </a:solidFill>
                <a:effectLst/>
                <a:latin typeface="+mn-lt"/>
                <a:ea typeface="+mn-ea"/>
                <a:cs typeface="+mn-cs"/>
              </a:rPr>
              <a:t>I har alle modtaget klyngepakken inden mødet – eller måske I har læst den på </a:t>
            </a:r>
            <a:r>
              <a:rPr lang="da-DK" sz="1200" u="none" kern="1200" dirty="0" err="1">
                <a:solidFill>
                  <a:schemeClr val="tx1"/>
                </a:solidFill>
                <a:effectLst/>
                <a:latin typeface="+mn-lt"/>
                <a:ea typeface="+mn-ea"/>
                <a:cs typeface="+mn-cs"/>
              </a:rPr>
              <a:t>KiAP’s</a:t>
            </a:r>
            <a:r>
              <a:rPr lang="da-DK" sz="1200" u="none" kern="1200" dirty="0">
                <a:solidFill>
                  <a:schemeClr val="tx1"/>
                </a:solidFill>
                <a:effectLst/>
                <a:latin typeface="+mn-lt"/>
                <a:ea typeface="+mn-ea"/>
                <a:cs typeface="+mn-cs"/>
              </a:rPr>
              <a:t> hjemmeside.</a:t>
            </a:r>
          </a:p>
          <a:p>
            <a:pPr marL="0" algn="l" defTabSz="914400" rtl="0" eaLnBrk="1" latinLnBrk="0" hangingPunct="1"/>
            <a:endParaRPr lang="da-DK" sz="1200" u="none" kern="1200" dirty="0">
              <a:solidFill>
                <a:schemeClr val="tx1"/>
              </a:solidFill>
              <a:effectLst/>
              <a:latin typeface="+mn-lt"/>
              <a:ea typeface="+mn-ea"/>
              <a:cs typeface="+mn-cs"/>
            </a:endParaRPr>
          </a:p>
          <a:p>
            <a:pPr marL="0" algn="l" defTabSz="914400" rtl="0" eaLnBrk="1" latinLnBrk="0" hangingPunct="1"/>
            <a:r>
              <a:rPr lang="da-DK" sz="1200" u="none" kern="1200" dirty="0">
                <a:solidFill>
                  <a:schemeClr val="tx1"/>
                </a:solidFill>
                <a:effectLst/>
                <a:latin typeface="+mn-lt"/>
                <a:ea typeface="+mn-ea"/>
                <a:cs typeface="+mn-cs"/>
              </a:rPr>
              <a:t>I har også trukket data om jeres diabetespatienter fra forløbsplansmodulet, som I kommer til at se samlede opgørelser af på mødet. </a:t>
            </a:r>
          </a:p>
          <a:p>
            <a:pPr marL="0" indent="-228600" algn="l" defTabSz="914400" rtl="0" eaLnBrk="1" latinLnBrk="0" hangingPunct="1">
              <a:buAutoNum type="arabicParenR"/>
            </a:pPr>
            <a:endParaRPr lang="da-DK" sz="1200" u="none" kern="1200" dirty="0">
              <a:solidFill>
                <a:schemeClr val="tx1"/>
              </a:solidFill>
              <a:effectLst/>
              <a:latin typeface="+mn-lt"/>
              <a:ea typeface="+mn-ea"/>
              <a:cs typeface="+mn-cs"/>
            </a:endParaRPr>
          </a:p>
          <a:p>
            <a:pPr marL="0" indent="0" algn="l" defTabSz="914400" rtl="0" eaLnBrk="1" latinLnBrk="0" hangingPunct="1">
              <a:buNone/>
            </a:pPr>
            <a:r>
              <a:rPr lang="da-DK" sz="1200" u="none" kern="1200" dirty="0">
                <a:solidFill>
                  <a:schemeClr val="tx1"/>
                </a:solidFill>
                <a:effectLst/>
                <a:latin typeface="+mn-lt"/>
                <a:ea typeface="+mn-ea"/>
                <a:cs typeface="+mn-cs"/>
              </a:rPr>
              <a:t>I får nu udleveret uddelingskopier til gruppearbejdet og et ark til mødenoter, hvor I kan notere hovedpointer fra mødet. Da vi skal gennemgå forskellige datatræk og spørgsmål, er det vigtigt at få noteret hovedpointer løbende.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u="non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u="none" kern="1200" dirty="0">
                <a:solidFill>
                  <a:schemeClr val="tx1"/>
                </a:solidFill>
                <a:effectLst/>
                <a:latin typeface="+mn-lt"/>
                <a:ea typeface="+mn-ea"/>
                <a:cs typeface="+mn-cs"/>
              </a:rPr>
              <a:t>Mødenoterne skal I desuden bruge på den sidste del af mødet, hvor deltagerne skal udfylde en implementeringsplan. Med udgangspunkt i diskussionerne på mødet og egne noter i ‘mødenoter’ taler I sammen med jeres kolleger fra samme praksis (sololæger sidder sammen) og drøfter, hvad I ønsker at forandre, og hvordan det bedst kan lade sig gøre. Den udfyldte plan tages med hjem i praksis, kan hænges op og introduceres til personalet fx på et personalemøde. </a:t>
            </a:r>
          </a:p>
        </p:txBody>
      </p:sp>
      <p:sp>
        <p:nvSpPr>
          <p:cNvPr id="4" name="Slide Number Placeholder 3"/>
          <p:cNvSpPr>
            <a:spLocks noGrp="1"/>
          </p:cNvSpPr>
          <p:nvPr>
            <p:ph type="sldNum" sz="quarter" idx="10"/>
          </p:nvPr>
        </p:nvSpPr>
        <p:spPr/>
        <p:txBody>
          <a:bodyPr/>
          <a:lstStyle/>
          <a:p>
            <a:fld id="{DEB92672-268D-4DB7-963C-35CDB23F1AD2}" type="slidenum">
              <a:rPr lang="da-DK" smtClean="0"/>
              <a:t>3</a:t>
            </a:fld>
            <a:endParaRPr lang="da-DK"/>
          </a:p>
        </p:txBody>
      </p:sp>
    </p:spTree>
    <p:extLst>
      <p:ext uri="{BB962C8B-B14F-4D97-AF65-F5344CB8AC3E}">
        <p14:creationId xmlns:p14="http://schemas.microsoft.com/office/powerpoint/2010/main" val="11261335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i="0" dirty="0">
                <a:effectLst/>
                <a:latin typeface="Arial" panose="020B0604020202020204" pitchFamily="34" charset="0"/>
              </a:rPr>
              <a:t>Forslag til, det du kan sige: </a:t>
            </a:r>
            <a:endParaRPr lang="da-DK" sz="1200" i="0" dirty="0">
              <a:solidFill>
                <a:srgbClr val="231F20"/>
              </a:solidFill>
              <a:effectLst/>
              <a:latin typeface="Calibri" panose="020F0502020204030204" pitchFamily="34" charset="0"/>
              <a:ea typeface="Calibri" panose="020F0502020204030204" pitchFamily="34" charset="0"/>
            </a:endParaRPr>
          </a:p>
          <a:p>
            <a:endParaRPr lang="da-DK" b="0" i="0" dirty="0">
              <a:effectLst/>
              <a:latin typeface="Arial" panose="020B0604020202020204" pitchFamily="34" charset="0"/>
            </a:endParaRPr>
          </a:p>
          <a:p>
            <a:r>
              <a:rPr lang="da-DK" b="0" i="0" dirty="0">
                <a:effectLst/>
                <a:latin typeface="Arial" panose="020B0604020202020204" pitchFamily="34" charset="0"/>
              </a:rPr>
              <a:t>Forløbsplaner skal give patienterne bedre indblik i deres sygdom og sikre bedste udgangspunkt for patientinddragelse og støtte egenomsorg. På denne slide ses målepunkt 6, der viser andel af aktuelle KOL-patienter, der har en forløbsplan i hver enkelt praksis i klyngen samt gennemsnittet for klyngen. </a:t>
            </a:r>
          </a:p>
          <a:p>
            <a:endParaRPr lang="da-DK" b="0" i="0" dirty="0">
              <a:effectLst/>
              <a:latin typeface="Arial" panose="020B0604020202020204" pitchFamily="34" charset="0"/>
            </a:endParaRPr>
          </a:p>
          <a:p>
            <a:endParaRPr lang="da-DK" dirty="0"/>
          </a:p>
        </p:txBody>
      </p:sp>
      <p:sp>
        <p:nvSpPr>
          <p:cNvPr id="4" name="Slide Number Placeholder 3"/>
          <p:cNvSpPr>
            <a:spLocks noGrp="1"/>
          </p:cNvSpPr>
          <p:nvPr>
            <p:ph type="sldNum" sz="quarter" idx="10"/>
          </p:nvPr>
        </p:nvSpPr>
        <p:spPr/>
        <p:txBody>
          <a:bodyPr/>
          <a:lstStyle/>
          <a:p>
            <a:fld id="{DEB92672-268D-4DB7-963C-35CDB23F1AD2}" type="slidenum">
              <a:rPr lang="da-DK" smtClean="0"/>
              <a:t>30</a:t>
            </a:fld>
            <a:endParaRPr lang="da-DK"/>
          </a:p>
        </p:txBody>
      </p:sp>
    </p:spTree>
    <p:extLst>
      <p:ext uri="{BB962C8B-B14F-4D97-AF65-F5344CB8AC3E}">
        <p14:creationId xmlns:p14="http://schemas.microsoft.com/office/powerpoint/2010/main" val="5043683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DEB92672-268D-4DB7-963C-35CDB23F1AD2}" type="slidenum">
              <a:rPr lang="da-DK" smtClean="0"/>
              <a:t>31</a:t>
            </a:fld>
            <a:endParaRPr lang="da-DK"/>
          </a:p>
        </p:txBody>
      </p:sp>
    </p:spTree>
    <p:extLst>
      <p:ext uri="{BB962C8B-B14F-4D97-AF65-F5344CB8AC3E}">
        <p14:creationId xmlns:p14="http://schemas.microsoft.com/office/powerpoint/2010/main" val="37659130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b="0"/>
          </a:p>
        </p:txBody>
      </p:sp>
      <p:sp>
        <p:nvSpPr>
          <p:cNvPr id="4" name="Slide Number Placeholder 3"/>
          <p:cNvSpPr>
            <a:spLocks noGrp="1"/>
          </p:cNvSpPr>
          <p:nvPr>
            <p:ph type="sldNum" sz="quarter" idx="10"/>
          </p:nvPr>
        </p:nvSpPr>
        <p:spPr/>
        <p:txBody>
          <a:bodyPr/>
          <a:lstStyle/>
          <a:p>
            <a:fld id="{DEB92672-268D-4DB7-963C-35CDB23F1AD2}" type="slidenum">
              <a:rPr lang="da-DK" smtClean="0"/>
              <a:t>32</a:t>
            </a:fld>
            <a:endParaRPr lang="da-DK"/>
          </a:p>
        </p:txBody>
      </p:sp>
    </p:spTree>
    <p:extLst>
      <p:ext uri="{BB962C8B-B14F-4D97-AF65-F5344CB8AC3E}">
        <p14:creationId xmlns:p14="http://schemas.microsoft.com/office/powerpoint/2010/main" val="41248143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DEB92672-268D-4DB7-963C-35CDB23F1AD2}" type="slidenum">
              <a:rPr lang="da-DK" smtClean="0"/>
              <a:t>33</a:t>
            </a:fld>
            <a:endParaRPr lang="da-DK"/>
          </a:p>
        </p:txBody>
      </p:sp>
    </p:spTree>
    <p:extLst>
      <p:ext uri="{BB962C8B-B14F-4D97-AF65-F5344CB8AC3E}">
        <p14:creationId xmlns:p14="http://schemas.microsoft.com/office/powerpoint/2010/main" val="11511178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Bef>
                <a:spcPts val="80"/>
              </a:spcBef>
              <a:buClr>
                <a:srgbClr val="231F20"/>
              </a:buClr>
              <a:buSzPts val="1000"/>
              <a:buFont typeface="Calibri" panose="020F0502020204030204" pitchFamily="34" charset="0"/>
              <a:buNone/>
              <a:tabLst>
                <a:tab pos="328295" algn="l"/>
                <a:tab pos="328930" algn="l"/>
              </a:tabLst>
            </a:pPr>
            <a:r>
              <a:rPr lang="da-DK" sz="1200" b="1" i="0" kern="1200">
                <a:solidFill>
                  <a:srgbClr val="231F20"/>
                </a:solidFill>
                <a:effectLst/>
                <a:latin typeface="Calibri" panose="020F0502020204030204" pitchFamily="34" charset="0"/>
                <a:ea typeface="Calibri" panose="020F0502020204030204" pitchFamily="34" charset="0"/>
                <a:cs typeface="+mn-cs"/>
              </a:rPr>
              <a:t>Forklaring til slide: </a:t>
            </a:r>
          </a:p>
          <a:p>
            <a:pPr marL="0" lvl="0" indent="0">
              <a:spcBef>
                <a:spcPts val="80"/>
              </a:spcBef>
              <a:buClr>
                <a:srgbClr val="231F20"/>
              </a:buClr>
              <a:buSzPts val="1000"/>
              <a:buFont typeface="Calibri" panose="020F0502020204030204" pitchFamily="34" charset="0"/>
              <a:buNone/>
              <a:tabLst>
                <a:tab pos="328295" algn="l"/>
                <a:tab pos="328930" algn="l"/>
              </a:tabLst>
            </a:pPr>
            <a:endParaRPr lang="da-DK" sz="1200" i="0" kern="1200">
              <a:solidFill>
                <a:srgbClr val="231F20"/>
              </a:solidFill>
              <a:effectLst/>
              <a:latin typeface="Calibri" panose="020F0502020204030204" pitchFamily="34" charset="0"/>
              <a:ea typeface="Calibri" panose="020F0502020204030204" pitchFamily="34" charset="0"/>
              <a:cs typeface="+mn-cs"/>
            </a:endParaRPr>
          </a:p>
          <a:p>
            <a:pPr marL="0" lvl="0" indent="0">
              <a:spcBef>
                <a:spcPts val="80"/>
              </a:spcBef>
              <a:buClr>
                <a:srgbClr val="231F20"/>
              </a:buClr>
              <a:buSzPts val="1000"/>
              <a:buFont typeface="Calibri" panose="020F0502020204030204" pitchFamily="34" charset="0"/>
              <a:buNone/>
              <a:tabLst>
                <a:tab pos="328295" algn="l"/>
                <a:tab pos="328930" algn="l"/>
              </a:tabLst>
            </a:pPr>
            <a:r>
              <a:rPr lang="da-DK" sz="1200" i="0">
                <a:solidFill>
                  <a:srgbClr val="231F20"/>
                </a:solidFill>
                <a:effectLst/>
                <a:latin typeface="Calibri" panose="020F0502020204030204" pitchFamily="34" charset="0"/>
                <a:ea typeface="Calibri" panose="020F0502020204030204" pitchFamily="34" charset="0"/>
              </a:rPr>
              <a:t>Denne sidste del af mødet bruges til at tale om, hvilke ideer der evt. skal implementeres i den enkelte praksis. </a:t>
            </a:r>
          </a:p>
          <a:p>
            <a:pPr marL="0" lvl="0" indent="0">
              <a:spcBef>
                <a:spcPts val="80"/>
              </a:spcBef>
              <a:buClr>
                <a:srgbClr val="231F20"/>
              </a:buClr>
              <a:buSzPts val="1000"/>
              <a:buFont typeface="Calibri" panose="020F0502020204030204" pitchFamily="34" charset="0"/>
              <a:buNone/>
              <a:tabLst>
                <a:tab pos="328295" algn="l"/>
                <a:tab pos="328930" algn="l"/>
              </a:tabLst>
            </a:pPr>
            <a:endParaRPr lang="da-DK" sz="1200" i="0">
              <a:solidFill>
                <a:srgbClr val="231F20"/>
              </a:solidFill>
              <a:effectLst/>
              <a:latin typeface="Calibri" panose="020F0502020204030204" pitchFamily="34" charset="0"/>
              <a:ea typeface="Calibri" panose="020F0502020204030204" pitchFamily="34" charset="0"/>
            </a:endParaRPr>
          </a:p>
          <a:p>
            <a:pPr marL="0" lvl="0" indent="0">
              <a:spcBef>
                <a:spcPts val="80"/>
              </a:spcBef>
              <a:buClr>
                <a:srgbClr val="231F20"/>
              </a:buClr>
              <a:buSzPts val="1000"/>
              <a:buFont typeface="Calibri" panose="020F0502020204030204" pitchFamily="34" charset="0"/>
              <a:buNone/>
              <a:tabLst>
                <a:tab pos="328295" algn="l"/>
                <a:tab pos="328930" algn="l"/>
              </a:tabLst>
            </a:pPr>
            <a:r>
              <a:rPr lang="da-DK" sz="1200" i="0">
                <a:solidFill>
                  <a:srgbClr val="231F20"/>
                </a:solidFill>
                <a:effectLst/>
                <a:latin typeface="Calibri" panose="020F0502020204030204" pitchFamily="34" charset="0"/>
                <a:ea typeface="Calibri" panose="020F0502020204030204" pitchFamily="34" charset="0"/>
              </a:rPr>
              <a:t>Bed deltagerne om at sætte sig sammen med kolleger fra samme praksis (sololæger sidder sammen). Uddel en ‘implementeringsplan’ til alle. Grupperne besvarer spørgsmålene fra sliden (20 min.):</a:t>
            </a:r>
          </a:p>
          <a:p>
            <a:pPr marL="0" lvl="0" indent="0">
              <a:spcBef>
                <a:spcPts val="80"/>
              </a:spcBef>
              <a:buClr>
                <a:srgbClr val="231F20"/>
              </a:buClr>
              <a:buSzPts val="1000"/>
              <a:buFont typeface="Calibri" panose="020F0502020204030204" pitchFamily="34" charset="0"/>
              <a:buNone/>
              <a:tabLst>
                <a:tab pos="328295" algn="l"/>
                <a:tab pos="328930" algn="l"/>
              </a:tabLst>
            </a:pPr>
            <a:endParaRPr lang="da-DK" sz="1200" i="0">
              <a:solidFill>
                <a:srgbClr val="231F20"/>
              </a:solidFill>
              <a:effectLst/>
              <a:latin typeface="Calibri" panose="020F0502020204030204" pitchFamily="34" charset="0"/>
              <a:ea typeface="Calibri" panose="020F0502020204030204" pitchFamily="34" charset="0"/>
            </a:endParaRPr>
          </a:p>
          <a:p>
            <a:pPr marL="342900" lvl="0" indent="-342900">
              <a:spcBef>
                <a:spcPts val="80"/>
              </a:spcBef>
              <a:buClr>
                <a:srgbClr val="231F20"/>
              </a:buClr>
              <a:buSzPts val="1000"/>
              <a:buFont typeface="Calibri" panose="020F0502020204030204" pitchFamily="34" charset="0"/>
              <a:buChar char="•"/>
              <a:tabLst>
                <a:tab pos="328295" algn="l"/>
                <a:tab pos="328930" algn="l"/>
              </a:tabLst>
            </a:pPr>
            <a:r>
              <a:rPr lang="da-DK" sz="1200" i="0">
                <a:solidFill>
                  <a:srgbClr val="231F20"/>
                </a:solidFill>
                <a:effectLst/>
                <a:latin typeface="Calibri" panose="020F0502020204030204" pitchFamily="34" charset="0"/>
                <a:ea typeface="Calibri" panose="020F0502020204030204" pitchFamily="34" charset="0"/>
              </a:rPr>
              <a:t>Hvilke tiltag i forhold til opfølgningen er det vigtigst og lettest at</a:t>
            </a:r>
            <a:r>
              <a:rPr lang="da-DK" sz="1200" i="0" spc="-90">
                <a:solidFill>
                  <a:srgbClr val="231F20"/>
                </a:solidFill>
                <a:effectLst/>
                <a:latin typeface="Calibri" panose="020F0502020204030204" pitchFamily="34" charset="0"/>
                <a:ea typeface="Calibri" panose="020F0502020204030204" pitchFamily="34" charset="0"/>
              </a:rPr>
              <a:t> </a:t>
            </a:r>
            <a:r>
              <a:rPr lang="da-DK" sz="1200" i="0">
                <a:solidFill>
                  <a:srgbClr val="231F20"/>
                </a:solidFill>
                <a:effectLst/>
                <a:latin typeface="Calibri" panose="020F0502020204030204" pitchFamily="34" charset="0"/>
                <a:ea typeface="Calibri" panose="020F0502020204030204" pitchFamily="34" charset="0"/>
              </a:rPr>
              <a:t>gennemføre?</a:t>
            </a:r>
            <a:endParaRPr lang="da-DK" sz="1200" i="0">
              <a:effectLst/>
              <a:latin typeface="Calibri" panose="020F0502020204030204" pitchFamily="34" charset="0"/>
              <a:ea typeface="Calibri" panose="020F0502020204030204" pitchFamily="34" charset="0"/>
            </a:endParaRPr>
          </a:p>
          <a:p>
            <a:pPr marL="342900" lvl="0" indent="-342900">
              <a:spcBef>
                <a:spcPts val="80"/>
              </a:spcBef>
              <a:buClr>
                <a:srgbClr val="231F20"/>
              </a:buClr>
              <a:buSzPts val="1000"/>
              <a:buFont typeface="Calibri" panose="020F0502020204030204" pitchFamily="34" charset="0"/>
              <a:buChar char="•"/>
              <a:tabLst>
                <a:tab pos="328295" algn="l"/>
                <a:tab pos="328930" algn="l"/>
              </a:tabLst>
            </a:pPr>
            <a:r>
              <a:rPr lang="da-DK" sz="1200" i="0">
                <a:solidFill>
                  <a:srgbClr val="231F20"/>
                </a:solidFill>
                <a:effectLst/>
                <a:latin typeface="Calibri" panose="020F0502020204030204" pitchFamily="34" charset="0"/>
                <a:ea typeface="Calibri" panose="020F0502020204030204" pitchFamily="34" charset="0"/>
              </a:rPr>
              <a:t>Hvilke forandringer i forhold ti l behandlingen vil være vigtigst og lettest at</a:t>
            </a:r>
            <a:r>
              <a:rPr lang="da-DK" sz="1200" i="0" spc="-100">
                <a:solidFill>
                  <a:srgbClr val="231F20"/>
                </a:solidFill>
                <a:effectLst/>
                <a:latin typeface="Calibri" panose="020F0502020204030204" pitchFamily="34" charset="0"/>
                <a:ea typeface="Calibri" panose="020F0502020204030204" pitchFamily="34" charset="0"/>
              </a:rPr>
              <a:t> </a:t>
            </a:r>
            <a:r>
              <a:rPr lang="da-DK" sz="1200" i="0">
                <a:solidFill>
                  <a:srgbClr val="231F20"/>
                </a:solidFill>
                <a:effectLst/>
                <a:latin typeface="Calibri" panose="020F0502020204030204" pitchFamily="34" charset="0"/>
                <a:ea typeface="Calibri" panose="020F0502020204030204" pitchFamily="34" charset="0"/>
              </a:rPr>
              <a:t>gennemføre?</a:t>
            </a:r>
            <a:endParaRPr lang="da-DK" sz="1200" i="0">
              <a:effectLst/>
              <a:latin typeface="Calibri" panose="020F0502020204030204" pitchFamily="34" charset="0"/>
              <a:ea typeface="Calibri" panose="020F0502020204030204" pitchFamily="34" charset="0"/>
            </a:endParaRPr>
          </a:p>
          <a:p>
            <a:pPr marL="342900" lvl="0" indent="-342900">
              <a:spcBef>
                <a:spcPts val="80"/>
              </a:spcBef>
              <a:buClr>
                <a:srgbClr val="231F20"/>
              </a:buClr>
              <a:buSzPts val="1000"/>
              <a:buFont typeface="Calibri" panose="020F0502020204030204" pitchFamily="34" charset="0"/>
              <a:buChar char="•"/>
              <a:tabLst>
                <a:tab pos="328295" algn="l"/>
                <a:tab pos="328930" algn="l"/>
              </a:tabLst>
            </a:pPr>
            <a:r>
              <a:rPr lang="en-US" sz="1200" i="0" err="1">
                <a:solidFill>
                  <a:srgbClr val="231F20"/>
                </a:solidFill>
                <a:effectLst/>
                <a:latin typeface="Calibri" panose="020F0502020204030204" pitchFamily="34" charset="0"/>
                <a:ea typeface="Calibri" panose="020F0502020204030204" pitchFamily="34" charset="0"/>
              </a:rPr>
              <a:t>Hvordan</a:t>
            </a:r>
            <a:r>
              <a:rPr lang="en-US" sz="1200" i="0">
                <a:solidFill>
                  <a:srgbClr val="231F20"/>
                </a:solidFill>
                <a:effectLst/>
                <a:latin typeface="Calibri" panose="020F0502020204030204" pitchFamily="34" charset="0"/>
                <a:ea typeface="Calibri" panose="020F0502020204030204" pitchFamily="34" charset="0"/>
              </a:rPr>
              <a:t> </a:t>
            </a:r>
            <a:r>
              <a:rPr lang="en-US" sz="1200" i="0" err="1">
                <a:solidFill>
                  <a:srgbClr val="231F20"/>
                </a:solidFill>
                <a:effectLst/>
                <a:latin typeface="Calibri" panose="020F0502020204030204" pitchFamily="34" charset="0"/>
                <a:ea typeface="Calibri" panose="020F0502020204030204" pitchFamily="34" charset="0"/>
              </a:rPr>
              <a:t>kan</a:t>
            </a:r>
            <a:r>
              <a:rPr lang="en-US" sz="1200" i="0">
                <a:solidFill>
                  <a:srgbClr val="231F20"/>
                </a:solidFill>
                <a:effectLst/>
                <a:latin typeface="Calibri" panose="020F0502020204030204" pitchFamily="34" charset="0"/>
                <a:ea typeface="Calibri" panose="020F0502020204030204" pitchFamily="34" charset="0"/>
              </a:rPr>
              <a:t> det</a:t>
            </a:r>
            <a:r>
              <a:rPr lang="en-US" sz="1200" i="0" spc="-15">
                <a:solidFill>
                  <a:srgbClr val="231F20"/>
                </a:solidFill>
                <a:effectLst/>
                <a:latin typeface="Calibri" panose="020F0502020204030204" pitchFamily="34" charset="0"/>
                <a:ea typeface="Calibri" panose="020F0502020204030204" pitchFamily="34" charset="0"/>
              </a:rPr>
              <a:t> </a:t>
            </a:r>
            <a:r>
              <a:rPr lang="en-US" sz="1200" i="0" err="1">
                <a:solidFill>
                  <a:srgbClr val="231F20"/>
                </a:solidFill>
                <a:effectLst/>
                <a:latin typeface="Calibri" panose="020F0502020204030204" pitchFamily="34" charset="0"/>
                <a:ea typeface="Calibri" panose="020F0502020204030204" pitchFamily="34" charset="0"/>
              </a:rPr>
              <a:t>ske</a:t>
            </a:r>
            <a:r>
              <a:rPr lang="en-US" sz="1200" i="0">
                <a:solidFill>
                  <a:srgbClr val="231F20"/>
                </a:solidFill>
                <a:effectLst/>
                <a:latin typeface="Calibri" panose="020F0502020204030204" pitchFamily="34" charset="0"/>
                <a:ea typeface="Calibri" panose="020F0502020204030204" pitchFamily="34" charset="0"/>
              </a:rPr>
              <a:t>?</a:t>
            </a:r>
            <a:endParaRPr lang="da-DK" sz="1200" i="0">
              <a:effectLst/>
              <a:latin typeface="Calibri" panose="020F0502020204030204" pitchFamily="34" charset="0"/>
              <a:ea typeface="Calibri" panose="020F0502020204030204" pitchFamily="34" charset="0"/>
            </a:endParaRPr>
          </a:p>
          <a:p>
            <a:pPr marL="342900" lvl="0" indent="-342900">
              <a:spcBef>
                <a:spcPts val="75"/>
              </a:spcBef>
              <a:buClr>
                <a:srgbClr val="231F20"/>
              </a:buClr>
              <a:buSzPts val="1000"/>
              <a:buFont typeface="Calibri" panose="020F0502020204030204" pitchFamily="34" charset="0"/>
              <a:buChar char="•"/>
              <a:tabLst>
                <a:tab pos="328295" algn="l"/>
                <a:tab pos="328930" algn="l"/>
              </a:tabLst>
            </a:pPr>
            <a:r>
              <a:rPr lang="da-DK" sz="1200" i="0">
                <a:solidFill>
                  <a:srgbClr val="231F20"/>
                </a:solidFill>
                <a:effectLst/>
                <a:latin typeface="Calibri" panose="020F0502020204030204" pitchFamily="34" charset="0"/>
                <a:ea typeface="Calibri" panose="020F0502020204030204" pitchFamily="34" charset="0"/>
              </a:rPr>
              <a:t>Er der retningslinjer/fraser/andet materiale, der kan deles i</a:t>
            </a:r>
            <a:r>
              <a:rPr lang="da-DK" sz="1200" i="0" spc="-45">
                <a:solidFill>
                  <a:srgbClr val="231F20"/>
                </a:solidFill>
                <a:effectLst/>
                <a:latin typeface="Calibri" panose="020F0502020204030204" pitchFamily="34" charset="0"/>
                <a:ea typeface="Calibri" panose="020F0502020204030204" pitchFamily="34" charset="0"/>
              </a:rPr>
              <a:t> </a:t>
            </a:r>
            <a:r>
              <a:rPr lang="da-DK" sz="1200" i="0">
                <a:solidFill>
                  <a:srgbClr val="231F20"/>
                </a:solidFill>
                <a:effectLst/>
                <a:latin typeface="Calibri" panose="020F0502020204030204" pitchFamily="34" charset="0"/>
                <a:ea typeface="Calibri" panose="020F0502020204030204" pitchFamily="34" charset="0"/>
              </a:rPr>
              <a:t>gruppen?</a:t>
            </a:r>
            <a:endParaRPr lang="da-DK" sz="1200" i="0">
              <a:effectLst/>
              <a:latin typeface="Calibri" panose="020F0502020204030204" pitchFamily="34" charset="0"/>
              <a:ea typeface="Calibri" panose="020F0502020204030204" pitchFamily="34" charset="0"/>
            </a:endParaRPr>
          </a:p>
          <a:p>
            <a:endParaRPr lang="da-DK" sz="1200" i="0"/>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i="0">
                <a:solidFill>
                  <a:srgbClr val="231F20"/>
                </a:solidFill>
                <a:effectLst/>
                <a:latin typeface="Calibri" panose="020F0502020204030204" pitchFamily="34" charset="0"/>
                <a:ea typeface="Calibri" panose="020F0502020204030204" pitchFamily="34" charset="0"/>
              </a:rPr>
              <a:t>Udfyld implementeringsplanen.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i="0">
              <a:solidFill>
                <a:srgbClr val="231F20"/>
              </a:solidFill>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i="0">
                <a:solidFill>
                  <a:srgbClr val="231F20"/>
                </a:solidFill>
                <a:effectLst/>
                <a:latin typeface="Calibri" panose="020F0502020204030204" pitchFamily="34" charset="0"/>
                <a:ea typeface="Calibri" panose="020F0502020204030204" pitchFamily="34" charset="0"/>
              </a:rPr>
              <a:t>De sidste 10 min. af mødet bruges i plenum på, at høre hvad grupperne har talt om. Pluk et par grupper ud til at redegøre for deres overvejelser.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i="0" u="none" kern="1200">
              <a:solidFill>
                <a:srgbClr val="231F20"/>
              </a:solidFill>
              <a:effectLst/>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u="none" kern="1200">
                <a:solidFill>
                  <a:schemeClr val="tx1"/>
                </a:solidFill>
                <a:effectLst/>
                <a:latin typeface="+mn-lt"/>
                <a:ea typeface="+mn-ea"/>
                <a:cs typeface="+mn-cs"/>
              </a:rPr>
              <a:t>Den udfyldte plan tages med hjem i praksis, kan hænges op og introduceres til personalet fx på et personalemøde. </a:t>
            </a:r>
            <a:endParaRPr lang="da-DK" sz="1200" i="0">
              <a:solidFill>
                <a:srgbClr val="231F20"/>
              </a:solidFill>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34</a:t>
            </a:fld>
            <a:endParaRPr lang="da-DK"/>
          </a:p>
        </p:txBody>
      </p:sp>
    </p:spTree>
    <p:extLst>
      <p:ext uri="{BB962C8B-B14F-4D97-AF65-F5344CB8AC3E}">
        <p14:creationId xmlns:p14="http://schemas.microsoft.com/office/powerpoint/2010/main" val="12070138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b="1"/>
              <a:t>Forklaring til slide:</a:t>
            </a:r>
          </a:p>
          <a:p>
            <a:endParaRPr lang="da-DK" sz="1200" b="1"/>
          </a:p>
          <a:p>
            <a:r>
              <a:rPr lang="da-DK" sz="1200"/>
              <a:t>En vigtigt del af klyngearbejdet er, at der følges op på de emner, I har gennemgået i klyngen. Derfor er det oplagt, at der er et fast punkt på mødet, hvor der følges op på om der er sket en forandring siden, I sidst havde emnet på dagsordenen. </a:t>
            </a:r>
          </a:p>
          <a:p>
            <a:endParaRPr lang="da-DK" sz="1200"/>
          </a:p>
          <a:p>
            <a:r>
              <a:rPr lang="da-DK" sz="1200"/>
              <a:t>At skabe forandringer vil tage tid – og det varierer fra emne til emne, hvornår opfølgningen er relevant. </a:t>
            </a:r>
            <a:r>
              <a:rPr lang="da-DK" sz="1200" err="1"/>
              <a:t>KiAP</a:t>
            </a:r>
            <a:r>
              <a:rPr lang="da-DK" sz="1200"/>
              <a:t> anbefaler for denne pakke, at der følges op efter 6 til 12 måneder. </a:t>
            </a:r>
          </a:p>
          <a:p>
            <a:endParaRPr lang="da-DK" sz="1200"/>
          </a:p>
          <a:p>
            <a:r>
              <a:rPr lang="da-DK" sz="1200"/>
              <a:t>Afslutningsvist på mødet kan I </a:t>
            </a:r>
            <a:r>
              <a:rPr lang="da-DK" sz="1200" err="1"/>
              <a:t>i</a:t>
            </a:r>
            <a:r>
              <a:rPr lang="da-DK" sz="1200"/>
              <a:t> fællesskab beslutte, hvordan I vil følge op på emnet – fx ved at få foretaget et nyt datatræk, der sammenlignes med det fra mødet i dag. Måske er der bestemt ideer fra dagens emne, som, klyngen vurderer, det er vigtigere at arbejde med end andre?</a:t>
            </a:r>
          </a:p>
          <a:p>
            <a:pPr marL="137795" algn="just">
              <a:spcBef>
                <a:spcPts val="195"/>
              </a:spcBef>
            </a:pPr>
            <a:endParaRPr lang="da-DK"/>
          </a:p>
        </p:txBody>
      </p:sp>
      <p:sp>
        <p:nvSpPr>
          <p:cNvPr id="4" name="Slide Number Placeholder 3"/>
          <p:cNvSpPr>
            <a:spLocks noGrp="1"/>
          </p:cNvSpPr>
          <p:nvPr>
            <p:ph type="sldNum" sz="quarter" idx="10"/>
          </p:nvPr>
        </p:nvSpPr>
        <p:spPr/>
        <p:txBody>
          <a:bodyPr/>
          <a:lstStyle/>
          <a:p>
            <a:fld id="{DEB92672-268D-4DB7-963C-35CDB23F1AD2}" type="slidenum">
              <a:rPr lang="da-DK" smtClean="0"/>
              <a:t>35</a:t>
            </a:fld>
            <a:endParaRPr lang="da-DK"/>
          </a:p>
        </p:txBody>
      </p:sp>
    </p:spTree>
    <p:extLst>
      <p:ext uri="{BB962C8B-B14F-4D97-AF65-F5344CB8AC3E}">
        <p14:creationId xmlns:p14="http://schemas.microsoft.com/office/powerpoint/2010/main" val="19138779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B92672-268D-4DB7-963C-35CDB23F1AD2}"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451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da-DK" sz="1200" b="1" i="0" dirty="0">
                <a:latin typeface="Calibri"/>
                <a:cs typeface="Calibri"/>
              </a:rPr>
              <a:t>Forklaring til slide: </a:t>
            </a:r>
          </a:p>
          <a:p>
            <a:pPr>
              <a:defRPr/>
            </a:pPr>
            <a:endParaRPr lang="da-DK" sz="1200" i="0" dirty="0">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i="0" dirty="0">
                <a:latin typeface="Calibri"/>
                <a:cs typeface="Calibri"/>
              </a:rPr>
              <a:t>Her vises en kort video</a:t>
            </a:r>
            <a:r>
              <a:rPr lang="da-DK" sz="1200" i="0" kern="1200" dirty="0">
                <a:solidFill>
                  <a:schemeClr val="tx1"/>
                </a:solidFill>
                <a:effectLst/>
                <a:latin typeface="Calibri"/>
                <a:ea typeface="+mn-ea"/>
                <a:cs typeface="Calibri"/>
              </a:rPr>
              <a:t> med praktiserende læge, </a:t>
            </a:r>
            <a:r>
              <a:rPr lang="da-DK" sz="1200" i="0" kern="1200" dirty="0">
                <a:solidFill>
                  <a:schemeClr val="tx1"/>
                </a:solidFill>
                <a:effectLst/>
                <a:latin typeface="+mn-lt"/>
                <a:ea typeface="+mn-ea"/>
                <a:cs typeface="Calibri"/>
              </a:rPr>
              <a:t>Jette Maria Elbrønd om KOL-prævalens og rettidig diagnostik. </a:t>
            </a:r>
            <a:endParaRPr lang="da-DK" sz="1200" i="0" dirty="0">
              <a:latin typeface="Calibri"/>
              <a:cs typeface="Calibri"/>
            </a:endParaRPr>
          </a:p>
          <a:p>
            <a:pPr>
              <a:defRPr/>
            </a:pPr>
            <a:endParaRPr lang="da-DK" sz="1200" i="0" dirty="0">
              <a:latin typeface="Calibri"/>
              <a:ea typeface="+mn-ea"/>
              <a:cs typeface="Calibri"/>
            </a:endParaRPr>
          </a:p>
          <a:p>
            <a:pPr>
              <a:defRPr/>
            </a:pPr>
            <a:endParaRPr lang="da-DK" i="1" dirty="0">
              <a:latin typeface="Calibri"/>
              <a:cs typeface="Calibri"/>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4</a:t>
            </a:fld>
            <a:endParaRPr lang="da-DK"/>
          </a:p>
        </p:txBody>
      </p:sp>
    </p:spTree>
    <p:extLst>
      <p:ext uri="{BB962C8B-B14F-4D97-AF65-F5344CB8AC3E}">
        <p14:creationId xmlns:p14="http://schemas.microsoft.com/office/powerpoint/2010/main" val="3340972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i="0" dirty="0">
                <a:solidFill>
                  <a:srgbClr val="231F20"/>
                </a:solidFill>
                <a:effectLst/>
                <a:latin typeface="Calibri" panose="020F0502020204030204" pitchFamily="34" charset="0"/>
                <a:ea typeface="Calibri" panose="020F0502020204030204" pitchFamily="34" charset="0"/>
              </a:rPr>
              <a:t>Forklaring til slide: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i="0" dirty="0">
              <a:solidFill>
                <a:srgbClr val="231F20"/>
              </a:solidFill>
              <a:effectLst/>
              <a:latin typeface="Calibri" panose="020F0502020204030204" pitchFamily="34" charset="0"/>
              <a:ea typeface="Calibri" panose="020F0502020204030204" pitchFamily="34" charset="0"/>
            </a:endParaRPr>
          </a:p>
          <a:p>
            <a:r>
              <a:rPr lang="da-DK" sz="1800" dirty="0">
                <a:effectLst/>
                <a:latin typeface="Calibri" panose="020F0502020204030204" pitchFamily="34" charset="0"/>
                <a:ea typeface="Calibri" panose="020F0502020204030204" pitchFamily="34" charset="0"/>
              </a:rPr>
              <a:t>Data til dagens møde kommer fra forløbsplanerne. I forløbsplanerne kan vi få overblik over centrale værdier for vores KOL-patienter og fremsøge patienter, der har behov for en særlig opmærksomhed.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800" dirty="0">
                <a:effectLst/>
                <a:latin typeface="Calibri" panose="020F0502020204030204" pitchFamily="34" charset="0"/>
                <a:ea typeface="Calibri" panose="020F0502020204030204" pitchFamily="34" charset="0"/>
              </a:rPr>
              <a:t>I patientoverblikket, som ses her, kan man se data for de målepunkter, som vi gennemgår på mødet i dag: Prævalens, FEV/FVC (%), rygestatus og fordeling på GOLD klassifikation samt forløbsplan og kronikerhonorar. </a:t>
            </a:r>
            <a:endParaRPr lang="da-DK" dirty="0"/>
          </a:p>
        </p:txBody>
      </p:sp>
      <p:sp>
        <p:nvSpPr>
          <p:cNvPr id="4" name="Pladsholder til slidenummer 3"/>
          <p:cNvSpPr>
            <a:spLocks noGrp="1"/>
          </p:cNvSpPr>
          <p:nvPr>
            <p:ph type="sldNum" sz="quarter" idx="5"/>
          </p:nvPr>
        </p:nvSpPr>
        <p:spPr/>
        <p:txBody>
          <a:bodyPr/>
          <a:lstStyle/>
          <a:p>
            <a:fld id="{4D72394A-C10D-42AB-8CF1-29B05F6C07CD}" type="slidenum">
              <a:rPr lang="da-DK" smtClean="0"/>
              <a:t>5</a:t>
            </a:fld>
            <a:endParaRPr lang="da-DK"/>
          </a:p>
        </p:txBody>
      </p:sp>
    </p:spTree>
    <p:extLst>
      <p:ext uri="{BB962C8B-B14F-4D97-AF65-F5344CB8AC3E}">
        <p14:creationId xmlns:p14="http://schemas.microsoft.com/office/powerpoint/2010/main" val="1194736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i="0" dirty="0">
                <a:solidFill>
                  <a:srgbClr val="231F20"/>
                </a:solidFill>
                <a:effectLst/>
                <a:latin typeface="Calibri" panose="020F0502020204030204" pitchFamily="34" charset="0"/>
                <a:ea typeface="Calibri" panose="020F0502020204030204" pitchFamily="34" charset="0"/>
              </a:rPr>
              <a:t>Forklaring til slide: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b="0" i="0" dirty="0">
              <a:solidFill>
                <a:srgbClr val="231F20"/>
              </a:solidFill>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i="0" dirty="0">
                <a:solidFill>
                  <a:srgbClr val="231F20"/>
                </a:solidFill>
                <a:effectLst/>
                <a:latin typeface="Calibri" panose="020F0502020204030204" pitchFamily="34" charset="0"/>
                <a:ea typeface="Calibri" panose="020F0502020204030204" pitchFamily="34" charset="0"/>
              </a:rPr>
              <a:t>Her ses antal aktuelle KOL-patienter i klinikken. Ved at trykke ‘Aktuelle’ kan der vælges at se på ‘Mulige’ KOL-patienter. Det er den gruppe af patienter, som ikke er blevet set i praksis i 3 år. Her kan der være tale om fejlkodning, måske følges de i ambulatorier, eller måske er der mangelfuld opfølgning pga. sårbarhed. </a:t>
            </a:r>
          </a:p>
          <a:p>
            <a:endParaRPr lang="da-DK" dirty="0"/>
          </a:p>
        </p:txBody>
      </p:sp>
      <p:sp>
        <p:nvSpPr>
          <p:cNvPr id="4" name="Pladsholder til slidenummer 3"/>
          <p:cNvSpPr>
            <a:spLocks noGrp="1"/>
          </p:cNvSpPr>
          <p:nvPr>
            <p:ph type="sldNum" sz="quarter" idx="5"/>
          </p:nvPr>
        </p:nvSpPr>
        <p:spPr/>
        <p:txBody>
          <a:bodyPr/>
          <a:lstStyle/>
          <a:p>
            <a:fld id="{4D72394A-C10D-42AB-8CF1-29B05F6C07CD}" type="slidenum">
              <a:rPr lang="da-DK" smtClean="0"/>
              <a:t>6</a:t>
            </a:fld>
            <a:endParaRPr lang="da-DK"/>
          </a:p>
        </p:txBody>
      </p:sp>
    </p:spTree>
    <p:extLst>
      <p:ext uri="{BB962C8B-B14F-4D97-AF65-F5344CB8AC3E}">
        <p14:creationId xmlns:p14="http://schemas.microsoft.com/office/powerpoint/2010/main" val="1961859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7795" marR="925830" lvl="0" indent="0" algn="l" defTabSz="914400" rtl="0" eaLnBrk="1" fontAlgn="auto" latinLnBrk="0" hangingPunct="1">
              <a:lnSpc>
                <a:spcPct val="105000"/>
              </a:lnSpc>
              <a:spcBef>
                <a:spcPts val="80"/>
              </a:spcBef>
              <a:spcAft>
                <a:spcPts val="0"/>
              </a:spcAft>
              <a:buClrTx/>
              <a:buSzTx/>
              <a:buFontTx/>
              <a:buNone/>
              <a:tabLst/>
              <a:defRPr/>
            </a:pPr>
            <a:endParaRPr lang="da-DK" sz="1200" i="1">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7</a:t>
            </a:fld>
            <a:endParaRPr lang="da-DK"/>
          </a:p>
        </p:txBody>
      </p:sp>
    </p:spTree>
    <p:extLst>
      <p:ext uri="{BB962C8B-B14F-4D97-AF65-F5344CB8AC3E}">
        <p14:creationId xmlns:p14="http://schemas.microsoft.com/office/powerpoint/2010/main" val="3565560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7795" marR="925830" lvl="0" indent="0" algn="l" defTabSz="914400" rtl="0" eaLnBrk="1" fontAlgn="auto" latinLnBrk="0" hangingPunct="1">
              <a:lnSpc>
                <a:spcPct val="105000"/>
              </a:lnSpc>
              <a:spcBef>
                <a:spcPts val="80"/>
              </a:spcBef>
              <a:spcAft>
                <a:spcPts val="0"/>
              </a:spcAft>
              <a:buClrTx/>
              <a:buSzTx/>
              <a:buFontTx/>
              <a:buNone/>
              <a:tabLst/>
              <a:defRPr/>
            </a:pPr>
            <a:r>
              <a:rPr lang="da-DK" sz="1200" b="1" i="0" u="none" dirty="0">
                <a:solidFill>
                  <a:srgbClr val="231F20"/>
                </a:solidFill>
                <a:effectLst/>
                <a:latin typeface="Calibri" panose="020F0502020204030204" pitchFamily="34" charset="0"/>
                <a:ea typeface="Calibri" panose="020F0502020204030204" pitchFamily="34" charset="0"/>
              </a:rPr>
              <a:t>Forklaring til slide: </a:t>
            </a:r>
          </a:p>
          <a:p>
            <a:pPr marL="137795" marR="925830" lvl="0" indent="0" algn="l" defTabSz="914400" rtl="0" eaLnBrk="1" fontAlgn="auto" latinLnBrk="0" hangingPunct="1">
              <a:lnSpc>
                <a:spcPct val="105000"/>
              </a:lnSpc>
              <a:spcBef>
                <a:spcPts val="80"/>
              </a:spcBef>
              <a:spcAft>
                <a:spcPts val="0"/>
              </a:spcAft>
              <a:buClrTx/>
              <a:buSzTx/>
              <a:buFontTx/>
              <a:buNone/>
              <a:tabLst/>
              <a:defRPr/>
            </a:pPr>
            <a:endParaRPr lang="da-DK" sz="1200" i="0" u="none" dirty="0">
              <a:solidFill>
                <a:srgbClr val="231F20"/>
              </a:solidFill>
              <a:effectLst/>
              <a:latin typeface="Calibri" panose="020F0502020204030204" pitchFamily="34" charset="0"/>
              <a:ea typeface="Calibri" panose="020F0502020204030204" pitchFamily="34" charset="0"/>
            </a:endParaRPr>
          </a:p>
          <a:p>
            <a:pPr marL="137795" marR="925830" lvl="0" indent="0" algn="l" defTabSz="914400" rtl="0" eaLnBrk="1" fontAlgn="auto" latinLnBrk="0" hangingPunct="1">
              <a:lnSpc>
                <a:spcPct val="105000"/>
              </a:lnSpc>
              <a:spcBef>
                <a:spcPts val="80"/>
              </a:spcBef>
              <a:spcAft>
                <a:spcPts val="0"/>
              </a:spcAft>
              <a:buClrTx/>
              <a:buSzTx/>
              <a:buFontTx/>
              <a:buNone/>
              <a:tabLst/>
              <a:defRPr/>
            </a:pPr>
            <a:r>
              <a:rPr lang="da-DK" sz="1200" i="0" u="none" dirty="0">
                <a:solidFill>
                  <a:srgbClr val="231F20"/>
                </a:solidFill>
                <a:effectLst/>
                <a:latin typeface="Calibri" panose="020F0502020204030204" pitchFamily="34" charset="0"/>
                <a:ea typeface="Calibri" panose="020F0502020204030204" pitchFamily="34" charset="0"/>
              </a:rPr>
              <a:t>Mødelederne introducer formålet med blok 1, og derefter kort om det efterfølgende gruppearbejde:</a:t>
            </a:r>
          </a:p>
          <a:p>
            <a:pPr marL="137795" marR="925830" lvl="0" indent="0" algn="l" defTabSz="914400" rtl="0" eaLnBrk="1" fontAlgn="auto" latinLnBrk="0" hangingPunct="1">
              <a:lnSpc>
                <a:spcPct val="105000"/>
              </a:lnSpc>
              <a:spcBef>
                <a:spcPts val="80"/>
              </a:spcBef>
              <a:spcAft>
                <a:spcPts val="0"/>
              </a:spcAft>
              <a:buClrTx/>
              <a:buSzTx/>
              <a:buFontTx/>
              <a:buNone/>
              <a:tabLst/>
              <a:defRPr/>
            </a:pPr>
            <a:endParaRPr lang="da-DK" sz="1200" i="0" u="none" dirty="0">
              <a:solidFill>
                <a:srgbClr val="231F20"/>
              </a:solidFill>
              <a:effectLst/>
              <a:latin typeface="Calibri" panose="020F0502020204030204" pitchFamily="34" charset="0"/>
              <a:ea typeface="Calibri" panose="020F0502020204030204" pitchFamily="34" charset="0"/>
            </a:endParaRPr>
          </a:p>
          <a:p>
            <a:pPr marL="137795" marR="925830" lvl="0" indent="0" algn="l" defTabSz="914400" rtl="0" eaLnBrk="1" fontAlgn="auto" latinLnBrk="0" hangingPunct="1">
              <a:lnSpc>
                <a:spcPct val="105000"/>
              </a:lnSpc>
              <a:spcBef>
                <a:spcPts val="80"/>
              </a:spcBef>
              <a:spcAft>
                <a:spcPts val="0"/>
              </a:spcAft>
              <a:buClrTx/>
              <a:buSzTx/>
              <a:buFontTx/>
              <a:buNone/>
              <a:tabLst/>
              <a:defRPr/>
            </a:pPr>
            <a:r>
              <a:rPr lang="da-DK" sz="1200" i="0" u="none" dirty="0">
                <a:solidFill>
                  <a:srgbClr val="231F20"/>
                </a:solidFill>
                <a:effectLst/>
                <a:latin typeface="Calibri" panose="020F0502020204030204" pitchFamily="34" charset="0"/>
                <a:ea typeface="Calibri" panose="020F0502020204030204" pitchFamily="34" charset="0"/>
              </a:rPr>
              <a:t>1. Gennemgang af data for målepunkt 1 om prævalens i praksis (5 min.).</a:t>
            </a:r>
          </a:p>
          <a:p>
            <a:pPr marL="137795" marR="925830" lvl="0" indent="0" algn="l" defTabSz="914400" rtl="0" eaLnBrk="1" fontAlgn="auto" latinLnBrk="0" hangingPunct="1">
              <a:lnSpc>
                <a:spcPct val="105000"/>
              </a:lnSpc>
              <a:spcBef>
                <a:spcPts val="80"/>
              </a:spcBef>
              <a:spcAft>
                <a:spcPts val="0"/>
              </a:spcAft>
              <a:buClrTx/>
              <a:buSzTx/>
              <a:buFontTx/>
              <a:buNone/>
              <a:tabLst/>
              <a:defRPr/>
            </a:pPr>
            <a:r>
              <a:rPr lang="da-DK" sz="1200" i="0" u="none" dirty="0">
                <a:solidFill>
                  <a:srgbClr val="231F20"/>
                </a:solidFill>
                <a:effectLst/>
                <a:latin typeface="Calibri" panose="020F0502020204030204" pitchFamily="34" charset="0"/>
                <a:ea typeface="Calibri" panose="020F0502020204030204" pitchFamily="34" charset="0"/>
              </a:rPr>
              <a:t>2. Derefter er der sidemandsmandssamtale (10 min).</a:t>
            </a:r>
            <a:r>
              <a:rPr lang="da-DK" sz="1200" u="none" dirty="0">
                <a:effectLst/>
                <a:latin typeface="Calibri" panose="020F0502020204030204" pitchFamily="34" charset="0"/>
                <a:ea typeface="Calibri" panose="020F0502020204030204" pitchFamily="34" charset="0"/>
              </a:rPr>
              <a:t> </a:t>
            </a:r>
          </a:p>
          <a:p>
            <a:pPr marL="137795" marR="925830" lvl="0" indent="0" algn="l" defTabSz="914400" rtl="0" eaLnBrk="1" fontAlgn="auto" latinLnBrk="0" hangingPunct="1">
              <a:lnSpc>
                <a:spcPct val="105000"/>
              </a:lnSpc>
              <a:spcBef>
                <a:spcPts val="80"/>
              </a:spcBef>
              <a:spcAft>
                <a:spcPts val="0"/>
              </a:spcAft>
              <a:buClrTx/>
              <a:buSzTx/>
              <a:buFontTx/>
              <a:buNone/>
              <a:tabLst/>
              <a:defRPr/>
            </a:pPr>
            <a:r>
              <a:rPr lang="da-DK" sz="1200" u="none" dirty="0">
                <a:solidFill>
                  <a:srgbClr val="231F20"/>
                </a:solidFill>
                <a:effectLst/>
                <a:latin typeface="Calibri" panose="020F0502020204030204" pitchFamily="34" charset="0"/>
                <a:ea typeface="Calibri" panose="020F0502020204030204" pitchFamily="34" charset="0"/>
              </a:rPr>
              <a:t>3. Stille refleksion ( 5 min.). </a:t>
            </a:r>
          </a:p>
          <a:p>
            <a:pPr marL="137795" marR="925830" lvl="0" indent="0" algn="l" defTabSz="914400" rtl="0" eaLnBrk="1" fontAlgn="auto" latinLnBrk="0" hangingPunct="1">
              <a:lnSpc>
                <a:spcPct val="105000"/>
              </a:lnSpc>
              <a:spcBef>
                <a:spcPts val="80"/>
              </a:spcBef>
              <a:spcAft>
                <a:spcPts val="0"/>
              </a:spcAft>
              <a:buClrTx/>
              <a:buSzTx/>
              <a:buFontTx/>
              <a:buNone/>
              <a:tabLst/>
              <a:defRPr/>
            </a:pPr>
            <a:r>
              <a:rPr lang="da-DK" sz="1200" i="0" u="none" dirty="0">
                <a:solidFill>
                  <a:srgbClr val="231F20"/>
                </a:solidFill>
                <a:effectLst/>
                <a:latin typeface="Calibri" panose="020F0502020204030204" pitchFamily="34" charset="0"/>
                <a:ea typeface="Calibri" panose="020F0502020204030204" pitchFamily="34" charset="0"/>
              </a:rPr>
              <a:t>4. Der er ingen opsamling i plenum for blok 1. </a:t>
            </a:r>
          </a:p>
          <a:p>
            <a:pPr marL="137795" marR="925830" lvl="0" indent="0" algn="l" defTabSz="914400" rtl="0" eaLnBrk="1" fontAlgn="auto" latinLnBrk="0" hangingPunct="1">
              <a:lnSpc>
                <a:spcPct val="105000"/>
              </a:lnSpc>
              <a:spcBef>
                <a:spcPts val="80"/>
              </a:spcBef>
              <a:spcAft>
                <a:spcPts val="0"/>
              </a:spcAft>
              <a:buClrTx/>
              <a:buSzTx/>
              <a:buFontTx/>
              <a:buNone/>
              <a:tabLst/>
              <a:defRPr/>
            </a:pPr>
            <a:endParaRPr lang="da-DK" sz="1200" i="0" u="none" dirty="0">
              <a:solidFill>
                <a:srgbClr val="231F20"/>
              </a:solidFill>
              <a:effectLst/>
              <a:latin typeface="Calibri" panose="020F0502020204030204" pitchFamily="34" charset="0"/>
              <a:ea typeface="Calibri" panose="020F0502020204030204" pitchFamily="34" charset="0"/>
            </a:endParaRPr>
          </a:p>
          <a:p>
            <a:pPr marL="137795" marR="925830" lvl="0" indent="0" algn="l" defTabSz="914400" rtl="0" eaLnBrk="1" fontAlgn="auto" latinLnBrk="0" hangingPunct="1">
              <a:lnSpc>
                <a:spcPct val="105000"/>
              </a:lnSpc>
              <a:spcBef>
                <a:spcPts val="80"/>
              </a:spcBef>
              <a:spcAft>
                <a:spcPts val="0"/>
              </a:spcAft>
              <a:buClrTx/>
              <a:buSzTx/>
              <a:buFontTx/>
              <a:buNone/>
              <a:tabLst/>
              <a:defRPr/>
            </a:pPr>
            <a:r>
              <a:rPr lang="da-DK" sz="1200" i="0" u="none" dirty="0">
                <a:solidFill>
                  <a:srgbClr val="231F20"/>
                </a:solidFill>
                <a:effectLst/>
                <a:latin typeface="Calibri" panose="020F0502020204030204" pitchFamily="34" charset="0"/>
                <a:ea typeface="Calibri" panose="020F0502020204030204" pitchFamily="34" charset="0"/>
              </a:rPr>
              <a:t>I alt er der afsat 20 min. til blok 1. </a:t>
            </a:r>
            <a:endParaRPr lang="da-DK" sz="1200" i="0" u="none" dirty="0">
              <a:effectLst/>
              <a:latin typeface="Calibri" panose="020F0502020204030204" pitchFamily="34" charset="0"/>
              <a:ea typeface="Calibri" panose="020F0502020204030204" pitchFamily="34" charset="0"/>
            </a:endParaRPr>
          </a:p>
          <a:p>
            <a:pPr marL="137795" marR="925830" lvl="0" indent="0" algn="l" defTabSz="914400" rtl="0" eaLnBrk="1" fontAlgn="auto" latinLnBrk="0" hangingPunct="1">
              <a:lnSpc>
                <a:spcPct val="105000"/>
              </a:lnSpc>
              <a:spcBef>
                <a:spcPts val="80"/>
              </a:spcBef>
              <a:spcAft>
                <a:spcPts val="0"/>
              </a:spcAft>
              <a:buClrTx/>
              <a:buSzTx/>
              <a:buFontTx/>
              <a:buNone/>
              <a:tabLst/>
              <a:defRPr/>
            </a:pPr>
            <a:endParaRPr lang="da-DK" sz="1200" i="1" dirty="0">
              <a:effectLst/>
              <a:latin typeface="Calibri" panose="020F0502020204030204" pitchFamily="34" charset="0"/>
              <a:ea typeface="Calibri" panose="020F0502020204030204" pitchFamily="34" charset="0"/>
            </a:endParaRPr>
          </a:p>
          <a:p>
            <a:pPr marL="137795" marR="925830" lvl="0" indent="0" algn="l" defTabSz="914400" rtl="0" eaLnBrk="1" fontAlgn="auto" latinLnBrk="0" hangingPunct="1">
              <a:lnSpc>
                <a:spcPct val="105000"/>
              </a:lnSpc>
              <a:spcBef>
                <a:spcPts val="80"/>
              </a:spcBef>
              <a:spcAft>
                <a:spcPts val="0"/>
              </a:spcAft>
              <a:buClrTx/>
              <a:buSzTx/>
              <a:buFontTx/>
              <a:buNone/>
              <a:tabLst/>
              <a:defRPr/>
            </a:pPr>
            <a:endParaRPr lang="da-DK" sz="1200" i="1"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8</a:t>
            </a:fld>
            <a:endParaRPr lang="da-DK"/>
          </a:p>
        </p:txBody>
      </p:sp>
    </p:spTree>
    <p:extLst>
      <p:ext uri="{BB962C8B-B14F-4D97-AF65-F5344CB8AC3E}">
        <p14:creationId xmlns:p14="http://schemas.microsoft.com/office/powerpoint/2010/main" val="33483087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800" b="1" i="0" dirty="0">
                <a:effectLst/>
                <a:latin typeface="Arial" panose="020B0604020202020204" pitchFamily="34" charset="0"/>
              </a:rPr>
              <a:t>Forslag til, hvad du kan sige: </a:t>
            </a:r>
          </a:p>
          <a:p>
            <a:endParaRPr lang="da-DK" sz="1800" b="1" i="0" dirty="0">
              <a:effectLst/>
              <a:latin typeface="Arial" panose="020B0604020202020204" pitchFamily="34" charset="0"/>
            </a:endParaRPr>
          </a:p>
          <a:p>
            <a:r>
              <a:rPr lang="da-DK" sz="1800" b="0" i="0" dirty="0">
                <a:effectLst/>
                <a:latin typeface="Arial" panose="020B0604020202020204" pitchFamily="34" charset="0"/>
              </a:rPr>
              <a:t>I den første del af klyngemødet ses på prævalens af KOL i klyngen. </a:t>
            </a:r>
          </a:p>
          <a:p>
            <a:endParaRPr lang="da-DK" sz="1800" b="0" i="0" dirty="0">
              <a:effectLst/>
              <a:latin typeface="Arial" panose="020B0604020202020204" pitchFamily="34" charset="0"/>
            </a:endParaRPr>
          </a:p>
          <a:p>
            <a:r>
              <a:rPr lang="da-DK" sz="1800" b="0" i="0" dirty="0">
                <a:effectLst/>
                <a:latin typeface="Arial" panose="020B0604020202020204" pitchFamily="34" charset="0"/>
              </a:rPr>
              <a:t>På denne ses prævalensen af KOL-patienter i hver enkelt praksis i klyngen samt gennemsnittet for klyngen. Tallene vises anonymt – det er op til den enkelte klynge (og den enkelte praksis), om man har lyst til at fortælle, hvor man er på søjlediagrammet.</a:t>
            </a:r>
          </a:p>
          <a:p>
            <a:endParaRPr lang="da-DK" sz="1800" b="0" i="0" dirty="0">
              <a:effectLst/>
              <a:latin typeface="Arial" panose="020B0604020202020204" pitchFamily="34" charset="0"/>
            </a:endParaRPr>
          </a:p>
          <a:p>
            <a:pPr algn="l"/>
            <a:r>
              <a:rPr lang="da-DK" sz="1800" b="1" i="0" u="none" dirty="0">
                <a:effectLst/>
                <a:latin typeface="Arial" panose="020B0604020202020204" pitchFamily="34" charset="0"/>
              </a:rPr>
              <a:t>YDERLIGERE FORKLARING TIL PRÆVALENS OG VARIATION I KLYNGEN </a:t>
            </a:r>
          </a:p>
          <a:p>
            <a:pPr algn="l"/>
            <a:endParaRPr lang="da-DK" sz="1800" b="0" i="0" u="sng" dirty="0">
              <a:effectLst/>
              <a:latin typeface="Arial" panose="020B0604020202020204" pitchFamily="34" charset="0"/>
            </a:endParaRPr>
          </a:p>
          <a:p>
            <a:pPr algn="l"/>
            <a:r>
              <a:rPr lang="da-DK" sz="1800" b="1" i="0" dirty="0">
                <a:effectLst/>
                <a:latin typeface="Arial" panose="020B0604020202020204" pitchFamily="34" charset="0"/>
              </a:rPr>
              <a:t>Niveau for klyngen:</a:t>
            </a:r>
          </a:p>
          <a:p>
            <a:pPr algn="l"/>
            <a:r>
              <a:rPr lang="da-DK" sz="1800" b="0" i="0" dirty="0">
                <a:effectLst/>
                <a:latin typeface="Arial" panose="020B0604020202020204" pitchFamily="34" charset="0"/>
              </a:rPr>
              <a:t>Prævalens henviser til en sygdoms forekomst (hvor udbredt den er), mens incidens henviser til antal nye tilfælde (typisk pr. år). Der kan være flere grunde til, at en praksis adskiller sig fra klyngens gennemsnit og den forventede prævalens på 5 %, hvis alle patienter var undersøgt, idet det forventes, at en stor gruppe patienter har </a:t>
            </a:r>
            <a:r>
              <a:rPr lang="da-DK" sz="1800" b="0" i="0" dirty="0" err="1">
                <a:effectLst/>
                <a:latin typeface="Arial" panose="020B0604020202020204" pitchFamily="34" charset="0"/>
              </a:rPr>
              <a:t>udiagnosticeret</a:t>
            </a:r>
            <a:r>
              <a:rPr lang="da-DK" sz="1800" b="0" i="0" dirty="0">
                <a:effectLst/>
                <a:latin typeface="Arial" panose="020B0604020202020204" pitchFamily="34" charset="0"/>
              </a:rPr>
              <a:t> KOL.</a:t>
            </a:r>
          </a:p>
          <a:p>
            <a:pPr algn="l"/>
            <a:endParaRPr lang="da-DK" sz="1800" b="0" i="0" dirty="0">
              <a:effectLst/>
              <a:latin typeface="Arial" panose="020B0604020202020204" pitchFamily="34" charset="0"/>
            </a:endParaRPr>
          </a:p>
          <a:p>
            <a:pPr algn="l"/>
            <a:r>
              <a:rPr lang="da-DK" sz="1800" b="1" i="0" dirty="0">
                <a:effectLst/>
                <a:latin typeface="Arial" panose="020B0604020202020204" pitchFamily="34" charset="0"/>
              </a:rPr>
              <a:t>Variation mellem praksis: </a:t>
            </a:r>
          </a:p>
          <a:p>
            <a:pPr algn="l"/>
            <a:r>
              <a:rPr lang="da-DK" sz="1800" b="0" i="0" dirty="0">
                <a:effectLst/>
                <a:latin typeface="Arial" panose="020B0604020202020204" pitchFamily="34" charset="0"/>
              </a:rPr>
              <a:t>• Der vil være forskel på grund af naturlig variation mellem praksis, når der er tale om et mindre antal patienter, som der er her, selvom sygdommen har en stor udbredelse.</a:t>
            </a:r>
          </a:p>
          <a:p>
            <a:pPr algn="l"/>
            <a:r>
              <a:rPr lang="da-DK" sz="1800" b="0" i="0" dirty="0">
                <a:effectLst/>
                <a:latin typeface="Arial" panose="020B0604020202020204" pitchFamily="34" charset="0"/>
              </a:rPr>
              <a:t>• I nogle tilfælde kan det afspejle forskellige patientpopulationer i de forskellige geografiske områder af klyngen og dermed være et udtryk for sociale forskelle. </a:t>
            </a:r>
          </a:p>
          <a:p>
            <a:pPr algn="l"/>
            <a:r>
              <a:rPr lang="da-DK" sz="1800" b="0" i="0" dirty="0">
                <a:effectLst/>
                <a:latin typeface="Arial" panose="020B0604020202020204" pitchFamily="34" charset="0"/>
              </a:rPr>
              <a:t>• Derudover kan der være forskel i, hvornår praksis vælger at undersøge for KOL.</a:t>
            </a:r>
          </a:p>
          <a:p>
            <a:pPr algn="l"/>
            <a:endParaRPr lang="da-DK" sz="1800" b="0" i="0" dirty="0">
              <a:effectLst/>
              <a:latin typeface="Arial" panose="020B0604020202020204" pitchFamily="34" charset="0"/>
            </a:endParaRPr>
          </a:p>
          <a:p>
            <a:pPr algn="l"/>
            <a:r>
              <a:rPr lang="da-DK" sz="1800" b="1" i="0" dirty="0">
                <a:effectLst/>
                <a:latin typeface="Arial" panose="020B0604020202020204" pitchFamily="34" charset="0"/>
              </a:rPr>
              <a:t>Hvilke patienter skal tilbydes LFU?</a:t>
            </a:r>
          </a:p>
          <a:p>
            <a:pPr algn="l"/>
            <a:r>
              <a:rPr lang="da-DK" sz="1800" b="0" i="0" dirty="0">
                <a:effectLst/>
                <a:latin typeface="Arial" panose="020B0604020202020204" pitchFamily="34" charset="0"/>
              </a:rPr>
              <a:t>Det forventes, at en stor gruppe patienter har </a:t>
            </a:r>
            <a:r>
              <a:rPr lang="da-DK" sz="1800" b="0" i="0" dirty="0" err="1">
                <a:effectLst/>
                <a:latin typeface="Arial" panose="020B0604020202020204" pitchFamily="34" charset="0"/>
              </a:rPr>
              <a:t>udiagnosticeret</a:t>
            </a:r>
            <a:r>
              <a:rPr lang="da-DK" sz="1800" b="0" i="0" dirty="0">
                <a:effectLst/>
                <a:latin typeface="Arial" panose="020B0604020202020204" pitchFamily="34" charset="0"/>
              </a:rPr>
              <a:t> KOL. I henhold til </a:t>
            </a:r>
            <a:r>
              <a:rPr lang="da-DK" sz="1800" b="0" i="0" dirty="0" err="1">
                <a:effectLst/>
                <a:latin typeface="Arial" panose="020B0604020202020204" pitchFamily="34" charset="0"/>
              </a:rPr>
              <a:t>DSAM’s</a:t>
            </a:r>
            <a:r>
              <a:rPr lang="da-DK" sz="1800" b="0" i="0" dirty="0">
                <a:effectLst/>
                <a:latin typeface="Arial" panose="020B0604020202020204" pitchFamily="34" charset="0"/>
              </a:rPr>
              <a:t> vejledning bør KOL altid overvejes hos en patient, der er over 35 år med åndenød, har kronisk hoste og/eller </a:t>
            </a:r>
            <a:r>
              <a:rPr lang="da-DK" sz="1800" b="0" i="0" dirty="0" err="1">
                <a:effectLst/>
                <a:latin typeface="Arial" panose="020B0604020202020204" pitchFamily="34" charset="0"/>
              </a:rPr>
              <a:t>ekspektoration</a:t>
            </a:r>
            <a:r>
              <a:rPr lang="da-DK" sz="1800" b="0" i="0" dirty="0">
                <a:effectLst/>
                <a:latin typeface="Arial" panose="020B0604020202020204" pitchFamily="34" charset="0"/>
              </a:rPr>
              <a:t> samt tilbagevendende luftvejsinfektioner. KOL bør desuden overvejes hos personer med </a:t>
            </a:r>
            <a:r>
              <a:rPr lang="da-DK" sz="1800" b="0" i="0" dirty="0" err="1">
                <a:effectLst/>
                <a:latin typeface="Arial" panose="020B0604020202020204" pitchFamily="34" charset="0"/>
              </a:rPr>
              <a:t>anamnestiske</a:t>
            </a:r>
            <a:r>
              <a:rPr lang="da-DK" sz="1800" b="0" i="0" dirty="0">
                <a:effectLst/>
                <a:latin typeface="Arial" panose="020B0604020202020204" pitchFamily="34" charset="0"/>
              </a:rPr>
              <a:t> oplysninger om faktorer, der kan medføre subnormal udvikling af lungefunktionen i barndommen eller i de tidlige voksenår pga. lav fødselsvægt (inkl. </a:t>
            </a:r>
            <a:r>
              <a:rPr lang="da-DK" sz="1800" b="0" i="0" dirty="0" err="1">
                <a:effectLst/>
                <a:latin typeface="Arial" panose="020B0604020202020204" pitchFamily="34" charset="0"/>
              </a:rPr>
              <a:t>prematuritet</a:t>
            </a:r>
            <a:r>
              <a:rPr lang="da-DK" sz="1800" b="0" i="0" dirty="0">
                <a:effectLst/>
                <a:latin typeface="Arial" panose="020B0604020202020204" pitchFamily="34" charset="0"/>
              </a:rPr>
              <a:t>), gentagne luftvejsinfektioner i barndommen og ikke-diagnosticeret eller ubehandlet astma. Diagnosen bør også overvejes hos personer ansat i erhverv med øget risiko for udvikling af KOL.</a:t>
            </a:r>
          </a:p>
          <a:p>
            <a:pPr algn="l"/>
            <a:endParaRPr lang="da-DK" sz="1800" b="0" i="0" dirty="0">
              <a:effectLst/>
              <a:latin typeface="Arial" panose="020B0604020202020204" pitchFamily="34" charset="0"/>
            </a:endParaRPr>
          </a:p>
          <a:p>
            <a:pPr algn="l"/>
            <a:r>
              <a:rPr lang="da-DK" sz="1800" b="1" i="0" dirty="0">
                <a:effectLst/>
                <a:latin typeface="Arial" panose="020B0604020202020204" pitchFamily="34" charset="0"/>
              </a:rPr>
              <a:t>Hvilken rolle skal praksispersonalet have?</a:t>
            </a:r>
          </a:p>
          <a:p>
            <a:pPr algn="l"/>
            <a:r>
              <a:rPr lang="da-DK" sz="1800" b="0" i="0" dirty="0">
                <a:effectLst/>
                <a:latin typeface="Arial" panose="020B0604020202020204" pitchFamily="34" charset="0"/>
              </a:rPr>
              <a:t>Praksispersonalet kan være behjælpelige med at opspore patienter, hvor en lungefunktionsundersøgelse er nødvendig. Der kan være nyttige erfaringer at dele i plenum.</a:t>
            </a:r>
            <a:endParaRPr lang="da-DK" sz="1800" i="0" u="sng" dirty="0"/>
          </a:p>
          <a:p>
            <a:endParaRPr lang="da-DK" sz="1800" i="0" dirty="0"/>
          </a:p>
          <a:p>
            <a:endParaRPr lang="da-DK" dirty="0"/>
          </a:p>
          <a:p>
            <a:endParaRPr lang="da-DK" dirty="0"/>
          </a:p>
        </p:txBody>
      </p:sp>
      <p:sp>
        <p:nvSpPr>
          <p:cNvPr id="4" name="Pladsholder til slidenummer 3"/>
          <p:cNvSpPr>
            <a:spLocks noGrp="1"/>
          </p:cNvSpPr>
          <p:nvPr>
            <p:ph type="sldNum" sz="quarter" idx="5"/>
          </p:nvPr>
        </p:nvSpPr>
        <p:spPr/>
        <p:txBody>
          <a:bodyPr/>
          <a:lstStyle/>
          <a:p>
            <a:fld id="{4D72394A-C10D-42AB-8CF1-29B05F6C07CD}" type="slidenum">
              <a:rPr lang="da-DK" smtClean="0"/>
              <a:t>9</a:t>
            </a:fld>
            <a:endParaRPr lang="da-DK"/>
          </a:p>
        </p:txBody>
      </p:sp>
    </p:spTree>
    <p:extLst>
      <p:ext uri="{BB962C8B-B14F-4D97-AF65-F5344CB8AC3E}">
        <p14:creationId xmlns:p14="http://schemas.microsoft.com/office/powerpoint/2010/main" val="1092425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C4A272B-8791-A640-A356-3BCB6A152CED}" type="datetimeFigureOut">
              <a:rPr lang="en-US" smtClean="0"/>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F8A42-9DCC-3944-B9C0-C82F1CB994DF}" type="slidenum">
              <a:rPr lang="en-US" smtClean="0"/>
              <a:t>‹#›</a:t>
            </a:fld>
            <a:endParaRPr lang="en-US"/>
          </a:p>
        </p:txBody>
      </p:sp>
    </p:spTree>
    <p:extLst>
      <p:ext uri="{BB962C8B-B14F-4D97-AF65-F5344CB8AC3E}">
        <p14:creationId xmlns:p14="http://schemas.microsoft.com/office/powerpoint/2010/main" val="11669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4A272B-8791-A640-A356-3BCB6A152CED}" type="datetimeFigureOut">
              <a:rPr lang="en-US" smtClean="0"/>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F8A42-9DCC-3944-B9C0-C82F1CB994DF}" type="slidenum">
              <a:rPr lang="en-US" smtClean="0"/>
              <a:t>‹#›</a:t>
            </a:fld>
            <a:endParaRPr lang="en-US"/>
          </a:p>
        </p:txBody>
      </p:sp>
    </p:spTree>
    <p:extLst>
      <p:ext uri="{BB962C8B-B14F-4D97-AF65-F5344CB8AC3E}">
        <p14:creationId xmlns:p14="http://schemas.microsoft.com/office/powerpoint/2010/main" val="922529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4A272B-8791-A640-A356-3BCB6A152CED}" type="datetimeFigureOut">
              <a:rPr lang="en-US" smtClean="0"/>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F8A42-9DCC-3944-B9C0-C82F1CB994DF}" type="slidenum">
              <a:rPr lang="en-US" smtClean="0"/>
              <a:t>‹#›</a:t>
            </a:fld>
            <a:endParaRPr lang="en-US"/>
          </a:p>
        </p:txBody>
      </p:sp>
    </p:spTree>
    <p:extLst>
      <p:ext uri="{BB962C8B-B14F-4D97-AF65-F5344CB8AC3E}">
        <p14:creationId xmlns:p14="http://schemas.microsoft.com/office/powerpoint/2010/main" val="1266357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el og indholdsobjekt">
    <p:spTree>
      <p:nvGrpSpPr>
        <p:cNvPr id="1" name=""/>
        <p:cNvGrpSpPr/>
        <p:nvPr/>
      </p:nvGrpSpPr>
      <p:grpSpPr>
        <a:xfrm>
          <a:off x="0" y="0"/>
          <a:ext cx="0" cy="0"/>
          <a:chOff x="0" y="0"/>
          <a:chExt cx="0" cy="0"/>
        </a:xfrm>
      </p:grpSpPr>
      <p:sp>
        <p:nvSpPr>
          <p:cNvPr id="21" name="Titeltekst"/>
          <p:cNvSpPr txBox="1">
            <a:spLocks noGrp="1"/>
          </p:cNvSpPr>
          <p:nvPr>
            <p:ph type="title"/>
          </p:nvPr>
        </p:nvSpPr>
        <p:spPr>
          <a:prstGeom prst="rect">
            <a:avLst/>
          </a:prstGeom>
        </p:spPr>
        <p:txBody>
          <a:bodyPr/>
          <a:lstStyle/>
          <a:p>
            <a:r>
              <a:t>Titeltekst</a:t>
            </a:r>
          </a:p>
        </p:txBody>
      </p:sp>
      <p:sp>
        <p:nvSpPr>
          <p:cNvPr id="22" name="Brødtekst, niveau et…"/>
          <p:cNvSpPr txBox="1">
            <a:spLocks noGrp="1"/>
          </p:cNvSpPr>
          <p:nvPr>
            <p:ph type="body" idx="1"/>
          </p:nvPr>
        </p:nvSpPr>
        <p:spPr>
          <a:prstGeom prst="rect">
            <a:avLst/>
          </a:prstGeom>
        </p:spPr>
        <p:txBody>
          <a:bodyPr/>
          <a:lstStyle/>
          <a:p>
            <a:r>
              <a:t>Brødtekst, niveau et</a:t>
            </a:r>
          </a:p>
          <a:p>
            <a:pPr lvl="1"/>
            <a:r>
              <a:t>Brødtekst, niveau to</a:t>
            </a:r>
          </a:p>
          <a:p>
            <a:pPr lvl="2"/>
            <a:r>
              <a:t>Brødtekst, niveau tre</a:t>
            </a:r>
          </a:p>
          <a:p>
            <a:pPr lvl="3"/>
            <a:r>
              <a:t>Brødtekst, niveau fire</a:t>
            </a:r>
          </a:p>
          <a:p>
            <a:pPr lvl="4"/>
            <a:r>
              <a:t>Brødtekst, niveau fem</a:t>
            </a:r>
          </a:p>
        </p:txBody>
      </p:sp>
      <p:sp>
        <p:nvSpPr>
          <p:cNvPr id="23" name="Lysbilled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06958610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4A272B-8791-A640-A356-3BCB6A152CED}" type="datetimeFigureOut">
              <a:rPr lang="en-US" smtClean="0"/>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F8A42-9DCC-3944-B9C0-C82F1CB994DF}" type="slidenum">
              <a:rPr lang="en-US" smtClean="0"/>
              <a:t>‹#›</a:t>
            </a:fld>
            <a:endParaRPr lang="en-US"/>
          </a:p>
        </p:txBody>
      </p:sp>
    </p:spTree>
    <p:extLst>
      <p:ext uri="{BB962C8B-B14F-4D97-AF65-F5344CB8AC3E}">
        <p14:creationId xmlns:p14="http://schemas.microsoft.com/office/powerpoint/2010/main" val="715400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4A272B-8791-A640-A356-3BCB6A152CED}" type="datetimeFigureOut">
              <a:rPr lang="en-US" smtClean="0"/>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F8A42-9DCC-3944-B9C0-C82F1CB994DF}" type="slidenum">
              <a:rPr lang="en-US" smtClean="0"/>
              <a:t>‹#›</a:t>
            </a:fld>
            <a:endParaRPr lang="en-US"/>
          </a:p>
        </p:txBody>
      </p:sp>
    </p:spTree>
    <p:extLst>
      <p:ext uri="{BB962C8B-B14F-4D97-AF65-F5344CB8AC3E}">
        <p14:creationId xmlns:p14="http://schemas.microsoft.com/office/powerpoint/2010/main" val="2127638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4A272B-8791-A640-A356-3BCB6A152CED}" type="datetimeFigureOut">
              <a:rPr lang="en-US" smtClean="0"/>
              <a:t>3/7/2024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AF8A42-9DCC-3944-B9C0-C82F1CB994DF}" type="slidenum">
              <a:rPr lang="en-US" smtClean="0"/>
              <a:t>‹#›</a:t>
            </a:fld>
            <a:endParaRPr lang="en-US"/>
          </a:p>
        </p:txBody>
      </p:sp>
    </p:spTree>
    <p:extLst>
      <p:ext uri="{BB962C8B-B14F-4D97-AF65-F5344CB8AC3E}">
        <p14:creationId xmlns:p14="http://schemas.microsoft.com/office/powerpoint/2010/main" val="1468903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4A272B-8791-A640-A356-3BCB6A152CED}" type="datetimeFigureOut">
              <a:rPr lang="en-US" smtClean="0"/>
              <a:t>3/7/2024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AF8A42-9DCC-3944-B9C0-C82F1CB994DF}" type="slidenum">
              <a:rPr lang="en-US" smtClean="0"/>
              <a:t>‹#›</a:t>
            </a:fld>
            <a:endParaRPr lang="en-US"/>
          </a:p>
        </p:txBody>
      </p:sp>
    </p:spTree>
    <p:extLst>
      <p:ext uri="{BB962C8B-B14F-4D97-AF65-F5344CB8AC3E}">
        <p14:creationId xmlns:p14="http://schemas.microsoft.com/office/powerpoint/2010/main" val="391135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4A272B-8791-A640-A356-3BCB6A152CED}" type="datetimeFigureOut">
              <a:rPr lang="en-US" smtClean="0"/>
              <a:t>3/7/2024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AF8A42-9DCC-3944-B9C0-C82F1CB994DF}" type="slidenum">
              <a:rPr lang="en-US" smtClean="0"/>
              <a:t>‹#›</a:t>
            </a:fld>
            <a:endParaRPr lang="en-US"/>
          </a:p>
        </p:txBody>
      </p:sp>
    </p:spTree>
    <p:extLst>
      <p:ext uri="{BB962C8B-B14F-4D97-AF65-F5344CB8AC3E}">
        <p14:creationId xmlns:p14="http://schemas.microsoft.com/office/powerpoint/2010/main" val="365694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4A272B-8791-A640-A356-3BCB6A152CED}" type="datetimeFigureOut">
              <a:rPr lang="en-US" smtClean="0"/>
              <a:t>3/7/2024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AF8A42-9DCC-3944-B9C0-C82F1CB994DF}" type="slidenum">
              <a:rPr lang="en-US" smtClean="0"/>
              <a:t>‹#›</a:t>
            </a:fld>
            <a:endParaRPr lang="en-US"/>
          </a:p>
        </p:txBody>
      </p:sp>
    </p:spTree>
    <p:extLst>
      <p:ext uri="{BB962C8B-B14F-4D97-AF65-F5344CB8AC3E}">
        <p14:creationId xmlns:p14="http://schemas.microsoft.com/office/powerpoint/2010/main" val="136473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C4A272B-8791-A640-A356-3BCB6A152CED}" type="datetimeFigureOut">
              <a:rPr lang="en-US" smtClean="0"/>
              <a:t>3/7/2024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AF8A42-9DCC-3944-B9C0-C82F1CB994DF}" type="slidenum">
              <a:rPr lang="en-US" smtClean="0"/>
              <a:t>‹#›</a:t>
            </a:fld>
            <a:endParaRPr lang="en-US"/>
          </a:p>
        </p:txBody>
      </p:sp>
    </p:spTree>
    <p:extLst>
      <p:ext uri="{BB962C8B-B14F-4D97-AF65-F5344CB8AC3E}">
        <p14:creationId xmlns:p14="http://schemas.microsoft.com/office/powerpoint/2010/main" val="205798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C4A272B-8791-A640-A356-3BCB6A152CED}" type="datetimeFigureOut">
              <a:rPr lang="en-US" smtClean="0"/>
              <a:t>3/7/2024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AF8A42-9DCC-3944-B9C0-C82F1CB994DF}" type="slidenum">
              <a:rPr lang="en-US" smtClean="0"/>
              <a:t>‹#›</a:t>
            </a:fld>
            <a:endParaRPr lang="en-US"/>
          </a:p>
        </p:txBody>
      </p:sp>
    </p:spTree>
    <p:extLst>
      <p:ext uri="{BB962C8B-B14F-4D97-AF65-F5344CB8AC3E}">
        <p14:creationId xmlns:p14="http://schemas.microsoft.com/office/powerpoint/2010/main" val="1400448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4A272B-8791-A640-A356-3BCB6A152CED}" type="datetimeFigureOut">
              <a:rPr lang="en-US" smtClean="0"/>
              <a:t>3/7/2024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AF8A42-9DCC-3944-B9C0-C82F1CB994DF}" type="slidenum">
              <a:rPr lang="en-US" smtClean="0"/>
              <a:t>‹#›</a:t>
            </a:fld>
            <a:endParaRPr lang="en-US"/>
          </a:p>
        </p:txBody>
      </p:sp>
    </p:spTree>
    <p:extLst>
      <p:ext uri="{BB962C8B-B14F-4D97-AF65-F5344CB8AC3E}">
        <p14:creationId xmlns:p14="http://schemas.microsoft.com/office/powerpoint/2010/main" val="3586599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ideo" Target="https://www.youtube.com/embed/GlFZMftKeFk?feature=oembed" TargetMode="External"/><Relationship Id="rId5" Type="http://schemas.openxmlformats.org/officeDocument/2006/relationships/image" Target="../media/image10.jpe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13.svg"/><Relationship Id="rId4" Type="http://schemas.openxmlformats.org/officeDocument/2006/relationships/image" Target="../media/image12.png"/></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MJibJ_FGQrE?feature=oembed" TargetMode="External"/><Relationship Id="rId5" Type="http://schemas.openxmlformats.org/officeDocument/2006/relationships/image" Target="../media/image4.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9CB63EF7-24DA-4747-83D7-F28845D9803B}"/>
              </a:ext>
            </a:extLst>
          </p:cNvPr>
          <p:cNvSpPr/>
          <p:nvPr/>
        </p:nvSpPr>
        <p:spPr>
          <a:xfrm>
            <a:off x="0" y="0"/>
            <a:ext cx="10565704" cy="6858000"/>
          </a:xfrm>
          <a:prstGeom prst="rect">
            <a:avLst/>
          </a:prstGeom>
          <a:solidFill>
            <a:srgbClr val="297A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7" name="Billede 6" descr="Et billede, der indeholder personer, mødelokale&#10;&#10;Automatisk genereret beskrivelse">
            <a:extLst>
              <a:ext uri="{FF2B5EF4-FFF2-40B4-BE49-F238E27FC236}">
                <a16:creationId xmlns:a16="http://schemas.microsoft.com/office/drawing/2014/main" id="{D00ACFD8-BF27-4C98-A188-ECF6CF4ECD56}"/>
              </a:ext>
            </a:extLst>
          </p:cNvPr>
          <p:cNvPicPr>
            <a:picLocks noChangeAspect="1"/>
          </p:cNvPicPr>
          <p:nvPr/>
        </p:nvPicPr>
        <p:blipFill rotWithShape="1">
          <a:blip r:embed="rId3">
            <a:alphaModFix amt="21000"/>
          </a:blip>
          <a:srcRect l="17715" t="-1" r="37025" b="197"/>
          <a:stretch/>
        </p:blipFill>
        <p:spPr>
          <a:xfrm>
            <a:off x="0" y="0"/>
            <a:ext cx="10565703" cy="6857999"/>
          </a:xfrm>
          <a:prstGeom prst="rect">
            <a:avLst/>
          </a:prstGeom>
        </p:spPr>
      </p:pic>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838199" y="1561513"/>
            <a:ext cx="9192065" cy="4009293"/>
          </a:xfrm>
        </p:spPr>
        <p:txBody>
          <a:bodyPr/>
          <a:lstStyle/>
          <a:p>
            <a:r>
              <a:rPr lang="da-DK" sz="3200" b="1" dirty="0">
                <a:solidFill>
                  <a:schemeClr val="bg1"/>
                </a:solidFill>
                <a:latin typeface="+mn-lt"/>
              </a:rPr>
              <a:t>KLYNGENAVN</a:t>
            </a:r>
            <a:br>
              <a:rPr lang="da-DK" b="1" dirty="0">
                <a:solidFill>
                  <a:srgbClr val="3C8CFA"/>
                </a:solidFill>
                <a:latin typeface="+mn-lt"/>
              </a:rPr>
            </a:br>
            <a:br>
              <a:rPr lang="da-DK" b="1" dirty="0">
                <a:solidFill>
                  <a:srgbClr val="3C8CFA"/>
                </a:solidFill>
                <a:latin typeface="+mn-lt"/>
              </a:rPr>
            </a:br>
            <a:r>
              <a:rPr lang="da-DK" b="1" dirty="0">
                <a:solidFill>
                  <a:schemeClr val="bg1"/>
                </a:solidFill>
                <a:latin typeface="+mn-lt"/>
              </a:rPr>
              <a:t>KOL </a:t>
            </a:r>
            <a:br>
              <a:rPr lang="da-DK" b="1" dirty="0">
                <a:solidFill>
                  <a:schemeClr val="bg1"/>
                </a:solidFill>
                <a:latin typeface="+mn-lt"/>
              </a:rPr>
            </a:br>
            <a:r>
              <a:rPr lang="da-DK" sz="2800" b="1" dirty="0">
                <a:solidFill>
                  <a:schemeClr val="bg1"/>
                </a:solidFill>
                <a:latin typeface="+mn-lt"/>
              </a:rPr>
              <a:t>Diagnostik</a:t>
            </a:r>
            <a:br>
              <a:rPr lang="da-DK" b="1" dirty="0">
                <a:solidFill>
                  <a:srgbClr val="3C8CFA"/>
                </a:solidFill>
                <a:latin typeface="+mn-lt"/>
              </a:rPr>
            </a:br>
            <a:br>
              <a:rPr lang="da-DK" b="1" dirty="0">
                <a:solidFill>
                  <a:srgbClr val="3C8CFA"/>
                </a:solidFill>
                <a:latin typeface="+mn-lt"/>
              </a:rPr>
            </a:br>
            <a:r>
              <a:rPr lang="da-DK" sz="2000" dirty="0">
                <a:solidFill>
                  <a:schemeClr val="bg1"/>
                </a:solidFill>
                <a:latin typeface="+mn-lt"/>
              </a:rPr>
              <a:t>Dato for klyngemødet     </a:t>
            </a:r>
            <a:endParaRPr lang="da-DK" dirty="0">
              <a:solidFill>
                <a:schemeClr val="bg1"/>
              </a:solidFill>
              <a:latin typeface="+mn-lt"/>
            </a:endParaRPr>
          </a:p>
        </p:txBody>
      </p:sp>
      <p:sp>
        <p:nvSpPr>
          <p:cNvPr id="4" name="Slide Number Placeholder 3">
            <a:extLst>
              <a:ext uri="{FF2B5EF4-FFF2-40B4-BE49-F238E27FC236}">
                <a16:creationId xmlns:a16="http://schemas.microsoft.com/office/drawing/2014/main" id="{5F2BDFC1-6FA3-4385-A591-8E18F20D0D52}"/>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lumMod val="75000"/>
                  </a:schemeClr>
                </a:solidFill>
              </a:rPr>
              <a:pPr algn="ctr"/>
              <a:t>1</a:t>
            </a:fld>
            <a:endParaRPr lang="da-DK" altLang="en-US">
              <a:solidFill>
                <a:schemeClr val="bg1">
                  <a:lumMod val="75000"/>
                </a:schemeClr>
              </a:solidFill>
            </a:endParaRPr>
          </a:p>
        </p:txBody>
      </p:sp>
      <p:pic>
        <p:nvPicPr>
          <p:cNvPr id="3" name="Billede 2">
            <a:extLst>
              <a:ext uri="{FF2B5EF4-FFF2-40B4-BE49-F238E27FC236}">
                <a16:creationId xmlns:a16="http://schemas.microsoft.com/office/drawing/2014/main" id="{074BCA77-ABCE-484E-B07E-B598D7C111D4}"/>
              </a:ext>
            </a:extLst>
          </p:cNvPr>
          <p:cNvPicPr>
            <a:picLocks noChangeAspect="1"/>
          </p:cNvPicPr>
          <p:nvPr/>
        </p:nvPicPr>
        <p:blipFill>
          <a:blip r:embed="rId4"/>
          <a:stretch>
            <a:fillRect/>
          </a:stretch>
        </p:blipFill>
        <p:spPr>
          <a:xfrm>
            <a:off x="10887415" y="5181664"/>
            <a:ext cx="932769" cy="951058"/>
          </a:xfrm>
          <a:prstGeom prst="rect">
            <a:avLst/>
          </a:prstGeom>
        </p:spPr>
      </p:pic>
    </p:spTree>
    <p:extLst>
      <p:ext uri="{BB962C8B-B14F-4D97-AF65-F5344CB8AC3E}">
        <p14:creationId xmlns:p14="http://schemas.microsoft.com/office/powerpoint/2010/main" val="489972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565781" y="231069"/>
            <a:ext cx="10515600" cy="1325563"/>
          </a:xfrm>
        </p:spPr>
        <p:txBody>
          <a:bodyPr/>
          <a:lstStyle/>
          <a:p>
            <a:r>
              <a:rPr lang="da-DK" sz="3600" b="1">
                <a:solidFill>
                  <a:srgbClr val="297A77"/>
                </a:solidFill>
                <a:latin typeface="+mn-lt"/>
              </a:rPr>
              <a:t>Spørgsmål til målepunkt 1: KOL-prævalens </a:t>
            </a: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565781" y="1387737"/>
            <a:ext cx="9774075" cy="4789226"/>
          </a:xfrm>
        </p:spPr>
        <p:txBody>
          <a:bodyPr>
            <a:normAutofit/>
          </a:bodyPr>
          <a:lstStyle/>
          <a:p>
            <a:pPr marL="0" indent="0">
              <a:lnSpc>
                <a:spcPct val="100000"/>
              </a:lnSpc>
              <a:buNone/>
            </a:pPr>
            <a:r>
              <a:rPr lang="da-DK" b="1" dirty="0">
                <a:solidFill>
                  <a:srgbClr val="297A77"/>
                </a:solidFill>
                <a:ea typeface="+mj-ea"/>
                <a:cs typeface="+mj-cs"/>
              </a:rPr>
              <a:t>Tal sammen to og to (10 min.):</a:t>
            </a:r>
          </a:p>
          <a:p>
            <a:pPr lvl="0">
              <a:buClr>
                <a:srgbClr val="297A77"/>
              </a:buClr>
            </a:pPr>
            <a:r>
              <a:rPr lang="da-DK" dirty="0"/>
              <a:t>Hvor ligger prævalens for klyngen? </a:t>
            </a:r>
          </a:p>
          <a:p>
            <a:pPr lvl="0">
              <a:buClr>
                <a:srgbClr val="297A77"/>
              </a:buClr>
            </a:pPr>
            <a:r>
              <a:rPr lang="da-DK" dirty="0"/>
              <a:t>Er det som forventet? </a:t>
            </a:r>
          </a:p>
          <a:p>
            <a:pPr lvl="0">
              <a:buClr>
                <a:srgbClr val="297A77"/>
              </a:buClr>
            </a:pPr>
            <a:r>
              <a:rPr lang="da-DK" dirty="0"/>
              <a:t>Hvad skyldes variationen mellem praksis? </a:t>
            </a:r>
          </a:p>
          <a:p>
            <a:pPr lvl="0">
              <a:buClr>
                <a:srgbClr val="297A77"/>
              </a:buClr>
            </a:pPr>
            <a:r>
              <a:rPr lang="da-DK" dirty="0"/>
              <a:t>Hvilke patienter skal tilbydes LFU? </a:t>
            </a:r>
          </a:p>
          <a:p>
            <a:pPr lvl="0">
              <a:buClr>
                <a:srgbClr val="297A77"/>
              </a:buClr>
            </a:pPr>
            <a:r>
              <a:rPr lang="da-DK" dirty="0"/>
              <a:t>Hvilken rolle skal praksispersonalet have?</a:t>
            </a:r>
            <a:endParaRPr lang="da-DK" b="1" dirty="0">
              <a:solidFill>
                <a:srgbClr val="297A77"/>
              </a:solidFill>
              <a:ea typeface="+mj-ea"/>
              <a:cs typeface="+mj-cs"/>
            </a:endParaRPr>
          </a:p>
          <a:p>
            <a:pPr marL="0" indent="0">
              <a:buNone/>
            </a:pPr>
            <a:endParaRPr lang="da-DK" b="1" dirty="0">
              <a:solidFill>
                <a:srgbClr val="297A77"/>
              </a:solidFill>
              <a:ea typeface="+mj-ea"/>
              <a:cs typeface="+mj-cs"/>
            </a:endParaRPr>
          </a:p>
          <a:p>
            <a:pPr marL="0" indent="0">
              <a:buNone/>
            </a:pPr>
            <a:endParaRPr lang="da-DK" b="1" dirty="0">
              <a:solidFill>
                <a:srgbClr val="297A77"/>
              </a:solidFill>
              <a:ea typeface="+mj-ea"/>
              <a:cs typeface="+mj-cs"/>
            </a:endParaRPr>
          </a:p>
          <a:p>
            <a:pPr marL="0" indent="0">
              <a:buNone/>
            </a:pPr>
            <a:r>
              <a:rPr lang="da-DK" b="1" dirty="0">
                <a:solidFill>
                  <a:srgbClr val="297A77"/>
                </a:solidFill>
                <a:ea typeface="+mj-ea"/>
                <a:cs typeface="+mj-cs"/>
              </a:rPr>
              <a:t>         </a:t>
            </a:r>
            <a:endParaRPr lang="da-DK" i="1" dirty="0"/>
          </a:p>
        </p:txBody>
      </p:sp>
      <p:sp>
        <p:nvSpPr>
          <p:cNvPr id="14" name="Rektangel 13">
            <a:extLst>
              <a:ext uri="{FF2B5EF4-FFF2-40B4-BE49-F238E27FC236}">
                <a16:creationId xmlns:a16="http://schemas.microsoft.com/office/drawing/2014/main" id="{46F2D1DA-6B46-43DE-9355-34CEDDFFF874}"/>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Ellipse 14">
            <a:extLst>
              <a:ext uri="{FF2B5EF4-FFF2-40B4-BE49-F238E27FC236}">
                <a16:creationId xmlns:a16="http://schemas.microsoft.com/office/drawing/2014/main" id="{A8247EA4-C9AC-4157-9333-2C53140BD169}"/>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 name="Slide Number Placeholder 3">
            <a:extLst>
              <a:ext uri="{FF2B5EF4-FFF2-40B4-BE49-F238E27FC236}">
                <a16:creationId xmlns:a16="http://schemas.microsoft.com/office/drawing/2014/main" id="{C6DB94B6-E741-4EA0-8D6E-C41C9F54F81A}"/>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10</a:t>
            </a:fld>
            <a:endParaRPr lang="da-DK" altLang="en-US">
              <a:solidFill>
                <a:schemeClr val="bg1"/>
              </a:solidFill>
            </a:endParaRPr>
          </a:p>
        </p:txBody>
      </p:sp>
      <p:pic>
        <p:nvPicPr>
          <p:cNvPr id="9" name="Billede 8">
            <a:extLst>
              <a:ext uri="{FF2B5EF4-FFF2-40B4-BE49-F238E27FC236}">
                <a16:creationId xmlns:a16="http://schemas.microsoft.com/office/drawing/2014/main" id="{D0FF9EEA-877C-4FC0-94B9-788A32E7C1BE}"/>
              </a:ext>
            </a:extLst>
          </p:cNvPr>
          <p:cNvPicPr>
            <a:picLocks noChangeAspect="1"/>
          </p:cNvPicPr>
          <p:nvPr/>
        </p:nvPicPr>
        <p:blipFill>
          <a:blip r:embed="rId3"/>
          <a:stretch>
            <a:fillRect/>
          </a:stretch>
        </p:blipFill>
        <p:spPr>
          <a:xfrm>
            <a:off x="9922267" y="2819490"/>
            <a:ext cx="1233633" cy="1233633"/>
          </a:xfrm>
          <a:prstGeom prst="rect">
            <a:avLst/>
          </a:prstGeom>
        </p:spPr>
      </p:pic>
      <p:grpSp>
        <p:nvGrpSpPr>
          <p:cNvPr id="10" name="Gruppe 9">
            <a:extLst>
              <a:ext uri="{FF2B5EF4-FFF2-40B4-BE49-F238E27FC236}">
                <a16:creationId xmlns:a16="http://schemas.microsoft.com/office/drawing/2014/main" id="{D649F980-4A15-456F-A838-7E8F7A9B152F}"/>
              </a:ext>
            </a:extLst>
          </p:cNvPr>
          <p:cNvGrpSpPr/>
          <p:nvPr/>
        </p:nvGrpSpPr>
        <p:grpSpPr>
          <a:xfrm>
            <a:off x="718932" y="5135715"/>
            <a:ext cx="4561575" cy="1041248"/>
            <a:chOff x="740775" y="5184942"/>
            <a:chExt cx="4561575" cy="1041248"/>
          </a:xfrm>
        </p:grpSpPr>
        <p:sp>
          <p:nvSpPr>
            <p:cNvPr id="11" name="Tekstfelt 20">
              <a:extLst>
                <a:ext uri="{FF2B5EF4-FFF2-40B4-BE49-F238E27FC236}">
                  <a16:creationId xmlns:a16="http://schemas.microsoft.com/office/drawing/2014/main" id="{036AD8C0-258D-47B0-A74B-69677790E0F1}"/>
                </a:ext>
              </a:extLst>
            </p:cNvPr>
            <p:cNvSpPr txBox="1"/>
            <p:nvPr/>
          </p:nvSpPr>
          <p:spPr>
            <a:xfrm>
              <a:off x="1671644" y="5425971"/>
              <a:ext cx="3630706" cy="80021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a-DK" sz="2800" b="1" dirty="0">
                  <a:solidFill>
                    <a:srgbClr val="297A77"/>
                  </a:solidFill>
                  <a:ea typeface="+mj-ea"/>
                  <a:cs typeface="+mj-cs"/>
                </a:rPr>
                <a:t>Notér i mødenoter</a:t>
              </a:r>
            </a:p>
            <a:p>
              <a:endParaRPr lang="da-DK" dirty="0"/>
            </a:p>
          </p:txBody>
        </p:sp>
        <p:sp>
          <p:nvSpPr>
            <p:cNvPr id="12" name="Ellipse 11">
              <a:extLst>
                <a:ext uri="{FF2B5EF4-FFF2-40B4-BE49-F238E27FC236}">
                  <a16:creationId xmlns:a16="http://schemas.microsoft.com/office/drawing/2014/main" id="{6DC096A1-2B28-4740-8597-7B6B5B96A3F4}"/>
                </a:ext>
              </a:extLst>
            </p:cNvPr>
            <p:cNvSpPr/>
            <p:nvPr/>
          </p:nvSpPr>
          <p:spPr>
            <a:xfrm>
              <a:off x="740775" y="5184942"/>
              <a:ext cx="869995" cy="869995"/>
            </a:xfrm>
            <a:prstGeom prst="ellipse">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a-DK"/>
            </a:p>
          </p:txBody>
        </p:sp>
        <p:pic>
          <p:nvPicPr>
            <p:cNvPr id="13" name="Billede 12" descr="Et billede, der indeholder papirclips&#10;&#10;Automatisk genereret beskrivelse">
              <a:extLst>
                <a:ext uri="{FF2B5EF4-FFF2-40B4-BE49-F238E27FC236}">
                  <a16:creationId xmlns:a16="http://schemas.microsoft.com/office/drawing/2014/main" id="{94555F92-85CC-466D-965D-613CF1C00782}"/>
                </a:ext>
              </a:extLst>
            </p:cNvPr>
            <p:cNvPicPr>
              <a:picLocks noChangeAspect="1"/>
            </p:cNvPicPr>
            <p:nvPr/>
          </p:nvPicPr>
          <p:blipFill>
            <a:blip r:embed="rId4"/>
            <a:stretch>
              <a:fillRect/>
            </a:stretch>
          </p:blipFill>
          <p:spPr>
            <a:xfrm>
              <a:off x="960887" y="5405054"/>
              <a:ext cx="429769" cy="429769"/>
            </a:xfrm>
            <a:prstGeom prst="rect">
              <a:avLst/>
            </a:prstGeom>
          </p:spPr>
        </p:pic>
      </p:grpSp>
    </p:spTree>
    <p:extLst>
      <p:ext uri="{BB962C8B-B14F-4D97-AF65-F5344CB8AC3E}">
        <p14:creationId xmlns:p14="http://schemas.microsoft.com/office/powerpoint/2010/main" val="2591128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626301" y="270536"/>
            <a:ext cx="9129149" cy="1325563"/>
          </a:xfrm>
        </p:spPr>
        <p:txBody>
          <a:bodyPr>
            <a:normAutofit/>
          </a:bodyPr>
          <a:lstStyle/>
          <a:p>
            <a:r>
              <a:rPr lang="da-DK" b="1">
                <a:solidFill>
                  <a:srgbClr val="297A77"/>
                </a:solidFill>
                <a:latin typeface="+mn-lt"/>
              </a:rPr>
              <a:t>Notér i mødenoter (5 min.) </a:t>
            </a: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477471" y="1546210"/>
            <a:ext cx="9864948" cy="4679980"/>
          </a:xfrm>
        </p:spPr>
        <p:txBody>
          <a:bodyPr>
            <a:normAutofit/>
          </a:bodyPr>
          <a:lstStyle/>
          <a:p>
            <a:pPr>
              <a:buClr>
                <a:srgbClr val="297A77"/>
              </a:buClr>
              <a:buSzPct val="105000"/>
            </a:pPr>
            <a:r>
              <a:rPr lang="da-DK" sz="3200"/>
              <a:t>Stille refleksion og </a:t>
            </a:r>
            <a:r>
              <a:rPr lang="da-DK" sz="3200" dirty="0"/>
              <a:t>notér </a:t>
            </a:r>
            <a:r>
              <a:rPr lang="da-DK" sz="3200"/>
              <a:t>de vigtigste</a:t>
            </a:r>
            <a:r>
              <a:rPr lang="da-DK" sz="3200" dirty="0"/>
              <a:t> pointer</a:t>
            </a:r>
            <a:r>
              <a:rPr lang="da-DK" sz="3200"/>
              <a:t> i mødenoter.</a:t>
            </a:r>
            <a:endParaRPr lang="da-DK" sz="4400"/>
          </a:p>
          <a:p>
            <a:pPr marL="0" indent="0">
              <a:lnSpc>
                <a:spcPct val="100000"/>
              </a:lnSpc>
              <a:buNone/>
            </a:pPr>
            <a:r>
              <a:rPr lang="da-DK" b="1">
                <a:solidFill>
                  <a:srgbClr val="297A77"/>
                </a:solidFill>
                <a:ea typeface="+mj-ea"/>
                <a:cs typeface="+mj-cs"/>
              </a:rPr>
              <a:t>           </a:t>
            </a:r>
            <a:endParaRPr lang="da-DK" sz="5100" b="1">
              <a:solidFill>
                <a:srgbClr val="297A77"/>
              </a:solidFill>
              <a:ea typeface="+mj-ea"/>
              <a:cs typeface="+mj-cs"/>
            </a:endParaRPr>
          </a:p>
          <a:p>
            <a:pPr marL="0" indent="0">
              <a:lnSpc>
                <a:spcPct val="100000"/>
              </a:lnSpc>
              <a:buNone/>
            </a:pPr>
            <a:r>
              <a:rPr lang="da-DK" sz="3900" b="1">
                <a:solidFill>
                  <a:srgbClr val="297A77"/>
                </a:solidFill>
                <a:ea typeface="+mj-ea"/>
                <a:cs typeface="+mj-cs"/>
              </a:rPr>
              <a:t>	</a:t>
            </a:r>
            <a:endParaRPr lang="da-DK" sz="4400"/>
          </a:p>
        </p:txBody>
      </p:sp>
      <p:sp>
        <p:nvSpPr>
          <p:cNvPr id="8" name="Rektangel 7">
            <a:extLst>
              <a:ext uri="{FF2B5EF4-FFF2-40B4-BE49-F238E27FC236}">
                <a16:creationId xmlns:a16="http://schemas.microsoft.com/office/drawing/2014/main" id="{174B8E1B-F614-4684-8E6C-6D8E39E23302}"/>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6A9F6E65-3AD4-4C11-8B62-7924E018567A}"/>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Slide Number Placeholder 3">
            <a:extLst>
              <a:ext uri="{FF2B5EF4-FFF2-40B4-BE49-F238E27FC236}">
                <a16:creationId xmlns:a16="http://schemas.microsoft.com/office/drawing/2014/main" id="{7BDEA4DD-E6E4-4058-B078-1AA21809C2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11</a:t>
            </a:fld>
            <a:endParaRPr lang="da-DK" altLang="en-US">
              <a:solidFill>
                <a:schemeClr val="bg1"/>
              </a:solidFill>
            </a:endParaRPr>
          </a:p>
        </p:txBody>
      </p:sp>
      <p:pic>
        <p:nvPicPr>
          <p:cNvPr id="3" name="Billede 2">
            <a:extLst>
              <a:ext uri="{FF2B5EF4-FFF2-40B4-BE49-F238E27FC236}">
                <a16:creationId xmlns:a16="http://schemas.microsoft.com/office/drawing/2014/main" id="{001D4764-D21E-4C58-9F98-61A5915304CA}"/>
              </a:ext>
            </a:extLst>
          </p:cNvPr>
          <p:cNvPicPr>
            <a:picLocks noChangeAspect="1"/>
          </p:cNvPicPr>
          <p:nvPr/>
        </p:nvPicPr>
        <p:blipFill>
          <a:blip r:embed="rId3"/>
          <a:stretch>
            <a:fillRect/>
          </a:stretch>
        </p:blipFill>
        <p:spPr>
          <a:xfrm>
            <a:off x="9939730" y="2803026"/>
            <a:ext cx="1251946" cy="1251946"/>
          </a:xfrm>
          <a:prstGeom prst="rect">
            <a:avLst/>
          </a:prstGeom>
        </p:spPr>
      </p:pic>
      <p:pic>
        <p:nvPicPr>
          <p:cNvPr id="16" name="Billede 15" descr="Et billede, der indeholder papirclips&#10;&#10;Automatisk genereret beskrivelse">
            <a:extLst>
              <a:ext uri="{FF2B5EF4-FFF2-40B4-BE49-F238E27FC236}">
                <a16:creationId xmlns:a16="http://schemas.microsoft.com/office/drawing/2014/main" id="{9BE8C934-4680-4A09-B824-FD30D637CA67}"/>
              </a:ext>
            </a:extLst>
          </p:cNvPr>
          <p:cNvPicPr>
            <a:picLocks noChangeAspect="1"/>
          </p:cNvPicPr>
          <p:nvPr/>
        </p:nvPicPr>
        <p:blipFill>
          <a:blip r:embed="rId4"/>
          <a:stretch>
            <a:fillRect/>
          </a:stretch>
        </p:blipFill>
        <p:spPr>
          <a:xfrm>
            <a:off x="10338382" y="3154482"/>
            <a:ext cx="549033" cy="549033"/>
          </a:xfrm>
          <a:prstGeom prst="rect">
            <a:avLst/>
          </a:prstGeom>
        </p:spPr>
      </p:pic>
    </p:spTree>
    <p:extLst>
      <p:ext uri="{BB962C8B-B14F-4D97-AF65-F5344CB8AC3E}">
        <p14:creationId xmlns:p14="http://schemas.microsoft.com/office/powerpoint/2010/main" val="3595546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01748BF7-2853-4A97-88AB-466CE3FAE84A}"/>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Ellipse 7">
            <a:extLst>
              <a:ext uri="{FF2B5EF4-FFF2-40B4-BE49-F238E27FC236}">
                <a16:creationId xmlns:a16="http://schemas.microsoft.com/office/drawing/2014/main" id="{3466BAD2-1965-4C02-B010-CBCDC691D79B}"/>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9" name="Billede 8">
            <a:extLst>
              <a:ext uri="{FF2B5EF4-FFF2-40B4-BE49-F238E27FC236}">
                <a16:creationId xmlns:a16="http://schemas.microsoft.com/office/drawing/2014/main" id="{3EBA7224-83ED-4ECA-BBD4-6560BED8437A}"/>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0" name="Slide Number Placeholder 3">
            <a:extLst>
              <a:ext uri="{FF2B5EF4-FFF2-40B4-BE49-F238E27FC236}">
                <a16:creationId xmlns:a16="http://schemas.microsoft.com/office/drawing/2014/main" id="{02AFB573-6534-425D-96B6-11433C73114D}"/>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12</a:t>
            </a:fld>
            <a:endParaRPr lang="da-DK" altLang="en-US">
              <a:solidFill>
                <a:schemeClr val="bg1"/>
              </a:solidFill>
            </a:endParaRPr>
          </a:p>
        </p:txBody>
      </p:sp>
      <p:sp>
        <p:nvSpPr>
          <p:cNvPr id="11" name="Rektangel 10">
            <a:extLst>
              <a:ext uri="{FF2B5EF4-FFF2-40B4-BE49-F238E27FC236}">
                <a16:creationId xmlns:a16="http://schemas.microsoft.com/office/drawing/2014/main" id="{8B417D2A-F75A-4A97-8686-E0F41C96C959}"/>
              </a:ext>
            </a:extLst>
          </p:cNvPr>
          <p:cNvSpPr/>
          <p:nvPr/>
        </p:nvSpPr>
        <p:spPr>
          <a:xfrm>
            <a:off x="601547" y="430231"/>
            <a:ext cx="8793660" cy="579595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da-DK" sz="4400" b="1" dirty="0">
                <a:cs typeface="Calibri"/>
              </a:rPr>
              <a:t>Blok 2: Diagnostik</a:t>
            </a:r>
          </a:p>
          <a:p>
            <a:r>
              <a:rPr lang="da-DK" sz="4400" b="1" dirty="0">
                <a:cs typeface="Calibri"/>
              </a:rPr>
              <a:t>	</a:t>
            </a:r>
            <a:r>
              <a:rPr lang="da-DK" sz="2400" b="1" dirty="0">
                <a:cs typeface="Calibri"/>
              </a:rPr>
              <a:t>Målepunkt 2: FEV1/FVC</a:t>
            </a:r>
          </a:p>
          <a:p>
            <a:r>
              <a:rPr lang="da-DK" sz="2400" b="1" dirty="0">
                <a:cs typeface="Calibri"/>
              </a:rPr>
              <a:t>	Målepunkt 3: Reversibilitetstest </a:t>
            </a:r>
          </a:p>
          <a:p>
            <a:r>
              <a:rPr lang="da-DK" sz="2400" b="1" dirty="0">
                <a:cs typeface="Calibri"/>
              </a:rPr>
              <a:t>	Målepunkt 4: GOLD-klassifikation</a:t>
            </a:r>
          </a:p>
          <a:p>
            <a:r>
              <a:rPr lang="da-DK" sz="2400" b="1" dirty="0">
                <a:cs typeface="Calibri"/>
              </a:rPr>
              <a:t>	Målepunkt 5: Rygestatus</a:t>
            </a:r>
          </a:p>
          <a:p>
            <a:endParaRPr lang="da-DK" sz="2400" b="1" dirty="0">
              <a:cs typeface="Calibri"/>
            </a:endParaRPr>
          </a:p>
          <a:p>
            <a:endParaRPr lang="da-DK" sz="2400" b="1" dirty="0">
              <a:cs typeface="Calibri"/>
            </a:endParaRPr>
          </a:p>
          <a:p>
            <a:pPr marL="0" indent="0">
              <a:buNone/>
            </a:pPr>
            <a:r>
              <a:rPr lang="da-DK" sz="3200" b="1" dirty="0">
                <a:cs typeface="Calibri"/>
              </a:rPr>
              <a:t>Samlet tid: 45 min. herunder</a:t>
            </a:r>
          </a:p>
          <a:p>
            <a:pPr marL="0" indent="0">
              <a:buNone/>
            </a:pPr>
            <a:r>
              <a:rPr lang="da-DK" sz="2400" b="1" dirty="0">
                <a:cs typeface="Calibri"/>
              </a:rPr>
              <a:t>Gruppearbejde 20 min. </a:t>
            </a:r>
          </a:p>
          <a:p>
            <a:pPr marL="0" indent="0">
              <a:buNone/>
            </a:pPr>
            <a:endParaRPr lang="da-DK" sz="2400" b="1" dirty="0">
              <a:cs typeface="Calibri"/>
            </a:endParaRPr>
          </a:p>
          <a:p>
            <a:pPr marL="0" indent="0">
              <a:buNone/>
            </a:pPr>
            <a:endParaRPr lang="da-DK" sz="2400" b="1" dirty="0">
              <a:cs typeface="Calibri"/>
            </a:endParaRPr>
          </a:p>
          <a:p>
            <a:pPr marL="0" indent="0">
              <a:buNone/>
            </a:pPr>
            <a:r>
              <a:rPr lang="da-DK" sz="2000" b="1" dirty="0">
                <a:cs typeface="Calibri"/>
              </a:rPr>
              <a:t>Her skal I </a:t>
            </a:r>
            <a:r>
              <a:rPr lang="da-DK" sz="2000" b="1" u="sng" dirty="0">
                <a:cs typeface="Calibri"/>
              </a:rPr>
              <a:t>ikke</a:t>
            </a:r>
            <a:r>
              <a:rPr lang="da-DK" sz="2000" b="1" dirty="0">
                <a:cs typeface="Calibri"/>
              </a:rPr>
              <a:t> sidde sammen med kolleger fra egen praksis</a:t>
            </a:r>
          </a:p>
        </p:txBody>
      </p:sp>
    </p:spTree>
    <p:extLst>
      <p:ext uri="{BB962C8B-B14F-4D97-AF65-F5344CB8AC3E}">
        <p14:creationId xmlns:p14="http://schemas.microsoft.com/office/powerpoint/2010/main" val="3042326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523883" y="365125"/>
            <a:ext cx="10829917" cy="1325563"/>
          </a:xfrm>
        </p:spPr>
        <p:txBody>
          <a:bodyPr>
            <a:normAutofit/>
          </a:bodyPr>
          <a:lstStyle/>
          <a:p>
            <a:r>
              <a:rPr lang="da-DK" b="1" dirty="0">
                <a:solidFill>
                  <a:srgbClr val="297A77"/>
                </a:solidFill>
                <a:latin typeface="+mn-lt"/>
              </a:rPr>
              <a:t>Formål med blok 2</a:t>
            </a:r>
            <a:br>
              <a:rPr lang="da-DK" b="1" dirty="0">
                <a:solidFill>
                  <a:srgbClr val="297A77"/>
                </a:solidFill>
                <a:latin typeface="+mn-lt"/>
              </a:rPr>
            </a:br>
            <a:endParaRPr lang="da-DK" b="1" dirty="0">
              <a:solidFill>
                <a:srgbClr val="297A77"/>
              </a:solidFill>
              <a:latin typeface="+mn-lt"/>
            </a:endParaRP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647635" y="1193382"/>
            <a:ext cx="9277147" cy="4802187"/>
          </a:xfrm>
        </p:spPr>
        <p:txBody>
          <a:bodyPr vert="horz" lIns="91440" tIns="45720" rIns="91440" bIns="45720" rtlCol="0" anchor="t">
            <a:normAutofit/>
          </a:bodyPr>
          <a:lstStyle/>
          <a:p>
            <a:pPr marL="0" indent="0">
              <a:buNone/>
            </a:pPr>
            <a:r>
              <a:rPr lang="da-DK" sz="3200" dirty="0">
                <a:cs typeface="Calibri"/>
              </a:rPr>
              <a:t>I blok 2 gennemgås data for fire målepunkter omhandlende diagnosticeringen af KOL.</a:t>
            </a:r>
          </a:p>
          <a:p>
            <a:pPr>
              <a:lnSpc>
                <a:spcPct val="100000"/>
              </a:lnSpc>
              <a:buClr>
                <a:srgbClr val="297A77"/>
              </a:buClr>
              <a:buSzPct val="105000"/>
            </a:pPr>
            <a:r>
              <a:rPr lang="da-DK" sz="3200" dirty="0">
                <a:cs typeface="Calibri"/>
              </a:rPr>
              <a:t>Formålet er at drøfte, hvordan praksis stiller diagnosen KOL </a:t>
            </a:r>
            <a:endParaRPr lang="da-DK" sz="3200" dirty="0">
              <a:highlight>
                <a:srgbClr val="FFFF00"/>
              </a:highlight>
              <a:cs typeface="Calibri"/>
            </a:endParaRPr>
          </a:p>
          <a:p>
            <a:pPr marL="0" indent="0">
              <a:buNone/>
            </a:pPr>
            <a:endParaRPr lang="da-DK" sz="3200" dirty="0">
              <a:cs typeface="Calibri"/>
            </a:endParaRPr>
          </a:p>
        </p:txBody>
      </p:sp>
      <p:sp>
        <p:nvSpPr>
          <p:cNvPr id="6" name="Rektangel 5">
            <a:extLst>
              <a:ext uri="{FF2B5EF4-FFF2-40B4-BE49-F238E27FC236}">
                <a16:creationId xmlns:a16="http://schemas.microsoft.com/office/drawing/2014/main" id="{01748BF7-2853-4A97-88AB-466CE3FAE84A}"/>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Ellipse 7">
            <a:extLst>
              <a:ext uri="{FF2B5EF4-FFF2-40B4-BE49-F238E27FC236}">
                <a16:creationId xmlns:a16="http://schemas.microsoft.com/office/drawing/2014/main" id="{3466BAD2-1965-4C02-B010-CBCDC691D79B}"/>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9" name="Billede 8">
            <a:extLst>
              <a:ext uri="{FF2B5EF4-FFF2-40B4-BE49-F238E27FC236}">
                <a16:creationId xmlns:a16="http://schemas.microsoft.com/office/drawing/2014/main" id="{3EBA7224-83ED-4ECA-BBD4-6560BED8437A}"/>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0" name="Slide Number Placeholder 3">
            <a:extLst>
              <a:ext uri="{FF2B5EF4-FFF2-40B4-BE49-F238E27FC236}">
                <a16:creationId xmlns:a16="http://schemas.microsoft.com/office/drawing/2014/main" id="{02AFB573-6534-425D-96B6-11433C73114D}"/>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13</a:t>
            </a:fld>
            <a:endParaRPr lang="da-DK" altLang="en-US">
              <a:solidFill>
                <a:schemeClr val="bg1"/>
              </a:solidFill>
            </a:endParaRPr>
          </a:p>
        </p:txBody>
      </p:sp>
    </p:spTree>
    <p:extLst>
      <p:ext uri="{BB962C8B-B14F-4D97-AF65-F5344CB8AC3E}">
        <p14:creationId xmlns:p14="http://schemas.microsoft.com/office/powerpoint/2010/main" val="4044018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2848105" y="365125"/>
            <a:ext cx="8550580" cy="1325563"/>
          </a:xfrm>
        </p:spPr>
        <p:txBody>
          <a:bodyPr anchor="t" anchorCtr="0">
            <a:normAutofit/>
          </a:bodyPr>
          <a:lstStyle/>
          <a:p>
            <a:r>
              <a:rPr lang="da-DK" b="1" dirty="0">
                <a:solidFill>
                  <a:srgbClr val="297A77"/>
                </a:solidFill>
                <a:latin typeface="+mn-lt"/>
              </a:rPr>
              <a:t>Blok 2: Introduktionsvideo (5 min.)</a:t>
            </a:r>
            <a:br>
              <a:rPr lang="da-DK" b="1" dirty="0">
                <a:solidFill>
                  <a:srgbClr val="3C8CFA"/>
                </a:solidFill>
                <a:latin typeface="+mn-lt"/>
              </a:rPr>
            </a:br>
            <a:endParaRPr lang="da-DK" b="1" dirty="0">
              <a:solidFill>
                <a:srgbClr val="3C8CFA"/>
              </a:solidFill>
              <a:latin typeface="+mn-lt"/>
            </a:endParaRPr>
          </a:p>
        </p:txBody>
      </p:sp>
      <p:sp>
        <p:nvSpPr>
          <p:cNvPr id="7" name="Slide Number Placeholder 3">
            <a:extLst>
              <a:ext uri="{FF2B5EF4-FFF2-40B4-BE49-F238E27FC236}">
                <a16:creationId xmlns:a16="http://schemas.microsoft.com/office/drawing/2014/main" id="{D75EFE38-2BBA-4153-B643-0E4369C12B44}"/>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lumMod val="75000"/>
                  </a:schemeClr>
                </a:solidFill>
              </a:rPr>
              <a:pPr algn="ctr"/>
              <a:t>14</a:t>
            </a:fld>
            <a:endParaRPr lang="da-DK" altLang="en-US">
              <a:solidFill>
                <a:schemeClr val="bg1">
                  <a:lumMod val="75000"/>
                </a:schemeClr>
              </a:solidFill>
            </a:endParaRPr>
          </a:p>
        </p:txBody>
      </p:sp>
      <p:sp>
        <p:nvSpPr>
          <p:cNvPr id="13" name="Rektangel 12">
            <a:extLst>
              <a:ext uri="{FF2B5EF4-FFF2-40B4-BE49-F238E27FC236}">
                <a16:creationId xmlns:a16="http://schemas.microsoft.com/office/drawing/2014/main" id="{217937B6-2C7C-476B-96DF-BEA1286C8364}"/>
              </a:ext>
            </a:extLst>
          </p:cNvPr>
          <p:cNvSpPr/>
          <p:nvPr/>
        </p:nvSpPr>
        <p:spPr>
          <a:xfrm>
            <a:off x="-16364"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Ellipse 10">
            <a:extLst>
              <a:ext uri="{FF2B5EF4-FFF2-40B4-BE49-F238E27FC236}">
                <a16:creationId xmlns:a16="http://schemas.microsoft.com/office/drawing/2014/main" id="{39A3C404-7E63-4A48-9549-BF52F89FB92E}"/>
              </a:ext>
            </a:extLst>
          </p:cNvPr>
          <p:cNvSpPr/>
          <p:nvPr/>
        </p:nvSpPr>
        <p:spPr>
          <a:xfrm>
            <a:off x="855705"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89341903-8BF9-404D-9262-C55636BC44DD}"/>
              </a:ext>
            </a:extLst>
          </p:cNvPr>
          <p:cNvPicPr>
            <a:picLocks noChangeAspect="1"/>
          </p:cNvPicPr>
          <p:nvPr/>
        </p:nvPicPr>
        <p:blipFill>
          <a:blip r:embed="rId4"/>
          <a:stretch>
            <a:fillRect/>
          </a:stretch>
        </p:blipFill>
        <p:spPr>
          <a:xfrm>
            <a:off x="1040703" y="2800088"/>
            <a:ext cx="1257823" cy="1257823"/>
          </a:xfrm>
          <a:prstGeom prst="rect">
            <a:avLst/>
          </a:prstGeom>
        </p:spPr>
      </p:pic>
      <p:pic>
        <p:nvPicPr>
          <p:cNvPr id="3" name="Online Media 2" title="KOL diagnostik – 2">
            <a:hlinkClick r:id="" action="ppaction://media"/>
            <a:extLst>
              <a:ext uri="{FF2B5EF4-FFF2-40B4-BE49-F238E27FC236}">
                <a16:creationId xmlns:a16="http://schemas.microsoft.com/office/drawing/2014/main" id="{284841F8-34C9-257A-E0D8-602060625E62}"/>
              </a:ext>
            </a:extLst>
          </p:cNvPr>
          <p:cNvPicPr>
            <a:picLocks noRot="1" noChangeAspect="1"/>
          </p:cNvPicPr>
          <p:nvPr>
            <a:videoFile r:link="rId1"/>
          </p:nvPr>
        </p:nvPicPr>
        <p:blipFill>
          <a:blip r:embed="rId5"/>
          <a:stretch>
            <a:fillRect/>
          </a:stretch>
        </p:blipFill>
        <p:spPr>
          <a:xfrm>
            <a:off x="2848105" y="1705625"/>
            <a:ext cx="8001000" cy="4520565"/>
          </a:xfrm>
          <a:prstGeom prst="rect">
            <a:avLst/>
          </a:prstGeom>
        </p:spPr>
      </p:pic>
    </p:spTree>
    <p:extLst>
      <p:ext uri="{BB962C8B-B14F-4D97-AF65-F5344CB8AC3E}">
        <p14:creationId xmlns:p14="http://schemas.microsoft.com/office/powerpoint/2010/main" val="2935658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838200" y="299015"/>
            <a:ext cx="10515600" cy="1325563"/>
          </a:xfrm>
        </p:spPr>
        <p:txBody>
          <a:bodyPr>
            <a:normAutofit/>
          </a:bodyPr>
          <a:lstStyle/>
          <a:p>
            <a:r>
              <a:rPr lang="da-DK" sz="3600" b="1" dirty="0">
                <a:solidFill>
                  <a:srgbClr val="297A77"/>
                </a:solidFill>
                <a:latin typeface="+mn-lt"/>
              </a:rPr>
              <a:t>Målepunkt 2: Andel patienter, hvor FEV1/FVC &lt; 70 %</a:t>
            </a:r>
          </a:p>
        </p:txBody>
      </p:sp>
      <p:pic>
        <p:nvPicPr>
          <p:cNvPr id="7" name="Pladsholder til indhold 6">
            <a:extLst>
              <a:ext uri="{FF2B5EF4-FFF2-40B4-BE49-F238E27FC236}">
                <a16:creationId xmlns:a16="http://schemas.microsoft.com/office/drawing/2014/main" id="{59B043F6-F6E7-4A19-B094-33A8F0736C7C}"/>
              </a:ext>
            </a:extLst>
          </p:cNvPr>
          <p:cNvPicPr>
            <a:picLocks noGrp="1" noChangeAspect="1"/>
          </p:cNvPicPr>
          <p:nvPr>
            <p:ph idx="1"/>
          </p:nvPr>
        </p:nvPicPr>
        <p:blipFill>
          <a:blip r:embed="rId3"/>
          <a:stretch>
            <a:fillRect/>
          </a:stretch>
        </p:blipFill>
        <p:spPr>
          <a:xfrm>
            <a:off x="919132" y="1624578"/>
            <a:ext cx="10138335" cy="4663071"/>
          </a:xfrm>
          <a:prstGeom prst="rect">
            <a:avLst/>
          </a:prstGeom>
        </p:spPr>
      </p:pic>
    </p:spTree>
    <p:extLst>
      <p:ext uri="{BB962C8B-B14F-4D97-AF65-F5344CB8AC3E}">
        <p14:creationId xmlns:p14="http://schemas.microsoft.com/office/powerpoint/2010/main" val="24215000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838200" y="553015"/>
            <a:ext cx="10515600" cy="1325563"/>
          </a:xfrm>
        </p:spPr>
        <p:txBody>
          <a:bodyPr>
            <a:normAutofit/>
          </a:bodyPr>
          <a:lstStyle/>
          <a:p>
            <a:r>
              <a:rPr lang="da-DK" sz="3600" b="1" dirty="0">
                <a:solidFill>
                  <a:srgbClr val="297A77"/>
                </a:solidFill>
                <a:latin typeface="+mn-lt"/>
              </a:rPr>
              <a:t>Målepunkt 3: Andel patienter med mindst én reversibilitetstest siden 2013</a:t>
            </a:r>
          </a:p>
        </p:txBody>
      </p:sp>
      <p:graphicFrame>
        <p:nvGraphicFramePr>
          <p:cNvPr id="7" name="Pladsholder til indhold 6">
            <a:extLst>
              <a:ext uri="{FF2B5EF4-FFF2-40B4-BE49-F238E27FC236}">
                <a16:creationId xmlns:a16="http://schemas.microsoft.com/office/drawing/2014/main" id="{38D7E9A0-3468-40BC-AA4F-7F3148EBB952}"/>
              </a:ext>
            </a:extLst>
          </p:cNvPr>
          <p:cNvGraphicFramePr>
            <a:graphicFrameLocks noGrp="1"/>
          </p:cNvGraphicFramePr>
          <p:nvPr>
            <p:ph idx="1"/>
            <p:extLst>
              <p:ext uri="{D42A27DB-BD31-4B8C-83A1-F6EECF244321}">
                <p14:modId xmlns:p14="http://schemas.microsoft.com/office/powerpoint/2010/main" val="525187247"/>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75650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838200" y="502911"/>
            <a:ext cx="10515600" cy="1325563"/>
          </a:xfrm>
        </p:spPr>
        <p:txBody>
          <a:bodyPr>
            <a:normAutofit/>
          </a:bodyPr>
          <a:lstStyle/>
          <a:p>
            <a:r>
              <a:rPr lang="da-DK" sz="3600" b="1" dirty="0">
                <a:solidFill>
                  <a:srgbClr val="297A77"/>
                </a:solidFill>
                <a:latin typeface="+mn-lt"/>
              </a:rPr>
              <a:t>Målepunkt 4: Andel patienter, der er GOLD-klassificeret </a:t>
            </a:r>
          </a:p>
        </p:txBody>
      </p:sp>
      <p:graphicFrame>
        <p:nvGraphicFramePr>
          <p:cNvPr id="6" name="Pladsholder til indhold 5">
            <a:extLst>
              <a:ext uri="{FF2B5EF4-FFF2-40B4-BE49-F238E27FC236}">
                <a16:creationId xmlns:a16="http://schemas.microsoft.com/office/drawing/2014/main" id="{BBCC7645-9E23-4F74-B9AB-79A1241AB2A8}"/>
              </a:ext>
            </a:extLst>
          </p:cNvPr>
          <p:cNvGraphicFramePr>
            <a:graphicFrameLocks noGrp="1"/>
          </p:cNvGraphicFramePr>
          <p:nvPr>
            <p:ph idx="1"/>
            <p:extLst>
              <p:ext uri="{D42A27DB-BD31-4B8C-83A1-F6EECF244321}">
                <p14:modId xmlns:p14="http://schemas.microsoft.com/office/powerpoint/2010/main" val="2450019400"/>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592726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838200" y="502911"/>
            <a:ext cx="10515600" cy="1325563"/>
          </a:xfrm>
        </p:spPr>
        <p:txBody>
          <a:bodyPr>
            <a:normAutofit/>
          </a:bodyPr>
          <a:lstStyle/>
          <a:p>
            <a:r>
              <a:rPr lang="da-DK" sz="3600" b="1" dirty="0">
                <a:solidFill>
                  <a:srgbClr val="297A77"/>
                </a:solidFill>
                <a:latin typeface="+mn-lt"/>
              </a:rPr>
              <a:t>Målepunkt 5: Andel patienter med registreret rygestatus</a:t>
            </a:r>
          </a:p>
        </p:txBody>
      </p:sp>
      <p:graphicFrame>
        <p:nvGraphicFramePr>
          <p:cNvPr id="7" name="Pladsholder til indhold 6">
            <a:extLst>
              <a:ext uri="{FF2B5EF4-FFF2-40B4-BE49-F238E27FC236}">
                <a16:creationId xmlns:a16="http://schemas.microsoft.com/office/drawing/2014/main" id="{929BA746-A593-4225-B93B-694A31B98F01}"/>
              </a:ext>
            </a:extLst>
          </p:cNvPr>
          <p:cNvGraphicFramePr>
            <a:graphicFrameLocks noGrp="1"/>
          </p:cNvGraphicFramePr>
          <p:nvPr>
            <p:ph idx="1"/>
            <p:extLst>
              <p:ext uri="{D42A27DB-BD31-4B8C-83A1-F6EECF244321}">
                <p14:modId xmlns:p14="http://schemas.microsoft.com/office/powerpoint/2010/main" val="2077142246"/>
              </p:ext>
            </p:extLst>
          </p:nvPr>
        </p:nvGraphicFramePr>
        <p:xfrm>
          <a:off x="838200" y="1825625"/>
          <a:ext cx="10795000" cy="42873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68526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626301" y="365125"/>
            <a:ext cx="9129149" cy="1325563"/>
          </a:xfrm>
        </p:spPr>
        <p:txBody>
          <a:bodyPr>
            <a:normAutofit/>
          </a:bodyPr>
          <a:lstStyle/>
          <a:p>
            <a:r>
              <a:rPr lang="da-DK" b="1" dirty="0">
                <a:solidFill>
                  <a:srgbClr val="297A77"/>
                </a:solidFill>
                <a:latin typeface="+mn-lt"/>
              </a:rPr>
              <a:t>Gruppearbejde (20 min.)</a:t>
            </a: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516371" y="1507524"/>
            <a:ext cx="9864948" cy="4679980"/>
          </a:xfrm>
        </p:spPr>
        <p:txBody>
          <a:bodyPr>
            <a:normAutofit/>
          </a:bodyPr>
          <a:lstStyle/>
          <a:p>
            <a:pPr>
              <a:lnSpc>
                <a:spcPct val="100000"/>
              </a:lnSpc>
              <a:buClr>
                <a:srgbClr val="297A77"/>
              </a:buClr>
              <a:buSzPct val="105000"/>
            </a:pPr>
            <a:r>
              <a:rPr lang="da-DK" sz="3200" dirty="0"/>
              <a:t>Se klyngens data for målepunkterne 2 – 5 og besvar spørgsmålene i uddelingskopierne til gruppearbejdet.</a:t>
            </a:r>
          </a:p>
          <a:p>
            <a:pPr marL="0" indent="0">
              <a:buClr>
                <a:srgbClr val="297A77"/>
              </a:buClr>
              <a:buSzPct val="105000"/>
              <a:buNone/>
            </a:pPr>
            <a:endParaRPr lang="da-DK" sz="1600" dirty="0"/>
          </a:p>
          <a:p>
            <a:pPr marL="0" indent="0">
              <a:buNone/>
            </a:pPr>
            <a:r>
              <a:rPr lang="da-DK" sz="1600" dirty="0"/>
              <a:t>               </a:t>
            </a:r>
          </a:p>
          <a:p>
            <a:pPr marL="0" indent="0">
              <a:lnSpc>
                <a:spcPct val="100000"/>
              </a:lnSpc>
              <a:buNone/>
            </a:pPr>
            <a:r>
              <a:rPr lang="da-DK" sz="3200" b="1" dirty="0">
                <a:solidFill>
                  <a:srgbClr val="297A77"/>
                </a:solidFill>
                <a:ea typeface="+mj-ea"/>
                <a:cs typeface="+mj-cs"/>
              </a:rPr>
              <a:t>	</a:t>
            </a:r>
          </a:p>
          <a:p>
            <a:pPr marL="0" indent="0">
              <a:lnSpc>
                <a:spcPct val="100000"/>
              </a:lnSpc>
              <a:buNone/>
            </a:pPr>
            <a:r>
              <a:rPr lang="da-DK" sz="3200" b="1" dirty="0">
                <a:solidFill>
                  <a:srgbClr val="297A77"/>
                </a:solidFill>
                <a:ea typeface="+mj-ea"/>
                <a:cs typeface="+mj-cs"/>
              </a:rPr>
              <a:t>           </a:t>
            </a:r>
          </a:p>
          <a:p>
            <a:pPr marL="0" indent="0">
              <a:lnSpc>
                <a:spcPct val="100000"/>
              </a:lnSpc>
              <a:buNone/>
            </a:pPr>
            <a:r>
              <a:rPr lang="da-DK" sz="3200" b="1" dirty="0">
                <a:solidFill>
                  <a:srgbClr val="297A77"/>
                </a:solidFill>
                <a:ea typeface="+mj-ea"/>
                <a:cs typeface="+mj-cs"/>
              </a:rPr>
              <a:t>           </a:t>
            </a:r>
          </a:p>
          <a:p>
            <a:pPr marL="0" indent="0">
              <a:buNone/>
            </a:pPr>
            <a:endParaRPr lang="da-DK" dirty="0"/>
          </a:p>
          <a:p>
            <a:pPr marL="0" indent="0">
              <a:buNone/>
            </a:pPr>
            <a:endParaRPr lang="da-DK" sz="4400" b="1" dirty="0">
              <a:solidFill>
                <a:srgbClr val="297A77"/>
              </a:solidFill>
              <a:latin typeface="+mn-lt"/>
            </a:endParaRPr>
          </a:p>
          <a:p>
            <a:pPr marL="0" indent="0">
              <a:buNone/>
            </a:pPr>
            <a:endParaRPr lang="da-DK" sz="4400" dirty="0"/>
          </a:p>
        </p:txBody>
      </p:sp>
      <p:sp>
        <p:nvSpPr>
          <p:cNvPr id="8" name="Rektangel 7">
            <a:extLst>
              <a:ext uri="{FF2B5EF4-FFF2-40B4-BE49-F238E27FC236}">
                <a16:creationId xmlns:a16="http://schemas.microsoft.com/office/drawing/2014/main" id="{174B8E1B-F614-4684-8E6C-6D8E39E23302}"/>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6A9F6E65-3AD4-4C11-8B62-7924E018567A}"/>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Slide Number Placeholder 3">
            <a:extLst>
              <a:ext uri="{FF2B5EF4-FFF2-40B4-BE49-F238E27FC236}">
                <a16:creationId xmlns:a16="http://schemas.microsoft.com/office/drawing/2014/main" id="{7BDEA4DD-E6E4-4058-B078-1AA21809C2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19</a:t>
            </a:fld>
            <a:endParaRPr lang="da-DK" altLang="en-US">
              <a:solidFill>
                <a:schemeClr val="bg1"/>
              </a:solidFill>
            </a:endParaRPr>
          </a:p>
        </p:txBody>
      </p:sp>
      <p:pic>
        <p:nvPicPr>
          <p:cNvPr id="9" name="Billede 8">
            <a:extLst>
              <a:ext uri="{FF2B5EF4-FFF2-40B4-BE49-F238E27FC236}">
                <a16:creationId xmlns:a16="http://schemas.microsoft.com/office/drawing/2014/main" id="{3FACB7A2-CA9B-4B64-84B5-BEBC69DBB182}"/>
              </a:ext>
            </a:extLst>
          </p:cNvPr>
          <p:cNvPicPr>
            <a:picLocks noChangeAspect="1"/>
          </p:cNvPicPr>
          <p:nvPr/>
        </p:nvPicPr>
        <p:blipFill>
          <a:blip r:embed="rId3"/>
          <a:stretch>
            <a:fillRect/>
          </a:stretch>
        </p:blipFill>
        <p:spPr>
          <a:xfrm>
            <a:off x="9922267" y="2819490"/>
            <a:ext cx="1233633" cy="1233633"/>
          </a:xfrm>
          <a:prstGeom prst="rect">
            <a:avLst/>
          </a:prstGeom>
        </p:spPr>
      </p:pic>
    </p:spTree>
    <p:extLst>
      <p:ext uri="{BB962C8B-B14F-4D97-AF65-F5344CB8AC3E}">
        <p14:creationId xmlns:p14="http://schemas.microsoft.com/office/powerpoint/2010/main" val="3448376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741218" y="164638"/>
            <a:ext cx="10612582" cy="1325563"/>
          </a:xfrm>
        </p:spPr>
        <p:txBody>
          <a:bodyPr>
            <a:normAutofit/>
          </a:bodyPr>
          <a:lstStyle/>
          <a:p>
            <a:r>
              <a:rPr lang="da-DK" b="1">
                <a:solidFill>
                  <a:srgbClr val="297A77"/>
                </a:solidFill>
                <a:latin typeface="+mn-lt"/>
              </a:rPr>
              <a:t>Program for dagens møde</a:t>
            </a: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a:t>
            </a:fld>
            <a:endParaRPr lang="da-DK" altLang="en-US">
              <a:solidFill>
                <a:schemeClr val="bg1"/>
              </a:solidFill>
            </a:endParaRPr>
          </a:p>
        </p:txBody>
      </p:sp>
      <p:graphicFrame>
        <p:nvGraphicFramePr>
          <p:cNvPr id="3" name="Tabel 3">
            <a:extLst>
              <a:ext uri="{FF2B5EF4-FFF2-40B4-BE49-F238E27FC236}">
                <a16:creationId xmlns:a16="http://schemas.microsoft.com/office/drawing/2014/main" id="{4DB0ADA7-6906-4F97-8AF0-7BC59EE96535}"/>
              </a:ext>
            </a:extLst>
          </p:cNvPr>
          <p:cNvGraphicFramePr>
            <a:graphicFrameLocks noGrp="1"/>
          </p:cNvGraphicFramePr>
          <p:nvPr>
            <p:extLst>
              <p:ext uri="{D42A27DB-BD31-4B8C-83A1-F6EECF244321}">
                <p14:modId xmlns:p14="http://schemas.microsoft.com/office/powerpoint/2010/main" val="1358119031"/>
              </p:ext>
            </p:extLst>
          </p:nvPr>
        </p:nvGraphicFramePr>
        <p:xfrm>
          <a:off x="838200" y="1021109"/>
          <a:ext cx="8714765" cy="5746526"/>
        </p:xfrm>
        <a:graphic>
          <a:graphicData uri="http://schemas.openxmlformats.org/drawingml/2006/table">
            <a:tbl>
              <a:tblPr firstRow="1" bandRow="1">
                <a:effectLst>
                  <a:outerShdw blurRad="50800" algn="ctr" rotWithShape="0">
                    <a:schemeClr val="bg1"/>
                  </a:outerShdw>
                </a:effectLst>
                <a:tableStyleId>{5C22544A-7EE6-4342-B048-85BDC9FD1C3A}</a:tableStyleId>
              </a:tblPr>
              <a:tblGrid>
                <a:gridCol w="1372566">
                  <a:extLst>
                    <a:ext uri="{9D8B030D-6E8A-4147-A177-3AD203B41FA5}">
                      <a16:colId xmlns:a16="http://schemas.microsoft.com/office/drawing/2014/main" val="1005526932"/>
                    </a:ext>
                  </a:extLst>
                </a:gridCol>
                <a:gridCol w="7342199">
                  <a:extLst>
                    <a:ext uri="{9D8B030D-6E8A-4147-A177-3AD203B41FA5}">
                      <a16:colId xmlns:a16="http://schemas.microsoft.com/office/drawing/2014/main" val="136780589"/>
                    </a:ext>
                  </a:extLst>
                </a:gridCol>
              </a:tblGrid>
              <a:tr h="709239">
                <a:tc>
                  <a:txBody>
                    <a:bodyPr/>
                    <a:lstStyle/>
                    <a:p>
                      <a:endParaRPr lang="da-DK" dirty="0">
                        <a:ln>
                          <a:no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400" b="1" kern="1200" dirty="0">
                          <a:ln>
                            <a:noFill/>
                          </a:ln>
                          <a:solidFill>
                            <a:schemeClr val="bg1">
                              <a:lumMod val="65000"/>
                            </a:schemeClr>
                          </a:solidFill>
                          <a:effectLst/>
                          <a:latin typeface="+mn-lt"/>
                          <a:ea typeface="+mn-ea"/>
                          <a:cs typeface="+mn-cs"/>
                        </a:rPr>
                        <a:t>OPFØLGNING FRA SIDSTE MØDE</a:t>
                      </a:r>
                    </a:p>
                    <a:p>
                      <a:r>
                        <a:rPr lang="da-DK" sz="1400" b="0" kern="1200" dirty="0">
                          <a:solidFill>
                            <a:schemeClr val="bg1">
                              <a:lumMod val="65000"/>
                            </a:schemeClr>
                          </a:solidFill>
                          <a:effectLst/>
                          <a:latin typeface="+mn-lt"/>
                          <a:ea typeface="+mn-ea"/>
                          <a:cs typeface="+mn-cs"/>
                        </a:rPr>
                        <a:t>Er der sket forandringer i forhold til de målepunkter, som klyngen har besluttet sig for at følge op på?</a:t>
                      </a:r>
                      <a:endParaRPr lang="da-DK" sz="1400" b="0" dirty="0">
                        <a:ln>
                          <a:noFill/>
                        </a:ln>
                        <a:solidFill>
                          <a:schemeClr val="bg1">
                            <a:lumMod val="65000"/>
                          </a:schemeClr>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82195466"/>
                  </a:ext>
                </a:extLst>
              </a:tr>
              <a:tr h="709239">
                <a:tc>
                  <a:txBody>
                    <a:bodyPr/>
                    <a:lstStyle/>
                    <a:p>
                      <a:pPr algn="ctr">
                        <a:lnSpc>
                          <a:spcPct val="200000"/>
                        </a:lnSpc>
                      </a:pPr>
                      <a:r>
                        <a:rPr lang="da-DK" sz="1400" b="1" dirty="0">
                          <a:ln>
                            <a:noFill/>
                          </a:ln>
                          <a:solidFill>
                            <a:srgbClr val="297A77"/>
                          </a:solidFill>
                        </a:rPr>
                        <a:t>15 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a-DK" sz="1400" b="1" kern="1200" dirty="0">
                          <a:solidFill>
                            <a:srgbClr val="297A77"/>
                          </a:solidFill>
                          <a:effectLst/>
                          <a:latin typeface="+mn-lt"/>
                          <a:ea typeface="+mn-ea"/>
                          <a:cs typeface="+mn-cs"/>
                        </a:rPr>
                        <a:t>INTRODUKTION</a:t>
                      </a:r>
                    </a:p>
                    <a:p>
                      <a:r>
                        <a:rPr lang="da-DK" sz="1400" kern="1200" dirty="0">
                          <a:solidFill>
                            <a:schemeClr val="dk1"/>
                          </a:solidFill>
                          <a:effectLst/>
                          <a:latin typeface="+mn-lt"/>
                          <a:ea typeface="+mn-ea"/>
                          <a:cs typeface="+mn-cs"/>
                        </a:rPr>
                        <a:t>Introduktion til mødets emne og brug af ark til mødenoter.  </a:t>
                      </a:r>
                    </a:p>
                    <a:p>
                      <a:endParaRPr lang="da-DK" sz="1400" dirty="0">
                        <a:ln>
                          <a:noFill/>
                        </a:ln>
                        <a:solidFill>
                          <a:srgbClr val="297A77"/>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09012320"/>
                  </a:ext>
                </a:extLst>
              </a:tr>
              <a:tr h="857400">
                <a:tc>
                  <a:txBody>
                    <a:bodyPr/>
                    <a:lstStyle/>
                    <a:p>
                      <a:pPr marL="0" marR="0" lvl="0" indent="0" algn="ctr" defTabSz="914400" rtl="0" eaLnBrk="1" fontAlgn="auto" latinLnBrk="0" hangingPunct="1">
                        <a:lnSpc>
                          <a:spcPct val="300000"/>
                        </a:lnSpc>
                        <a:spcBef>
                          <a:spcPts val="0"/>
                        </a:spcBef>
                        <a:spcAft>
                          <a:spcPts val="0"/>
                        </a:spcAft>
                        <a:buClrTx/>
                        <a:buSzTx/>
                        <a:buFontTx/>
                        <a:buNone/>
                        <a:tabLst/>
                        <a:defRPr/>
                      </a:pPr>
                      <a:r>
                        <a:rPr lang="da-DK" sz="1400" b="1" kern="1200" dirty="0">
                          <a:ln>
                            <a:noFill/>
                          </a:ln>
                          <a:solidFill>
                            <a:srgbClr val="297A77"/>
                          </a:solidFill>
                          <a:latin typeface="+mn-lt"/>
                          <a:ea typeface="+mn-ea"/>
                          <a:cs typeface="+mn-cs"/>
                        </a:rPr>
                        <a:t>20 min.</a:t>
                      </a:r>
                      <a:endParaRPr lang="da-DK" sz="1400" dirty="0">
                        <a:ln>
                          <a:no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a-DK" sz="1400" b="1" kern="1200" dirty="0">
                          <a:solidFill>
                            <a:srgbClr val="297A77"/>
                          </a:solidFill>
                          <a:effectLst/>
                          <a:latin typeface="+mn-lt"/>
                          <a:ea typeface="+mn-ea"/>
                          <a:cs typeface="+mn-cs"/>
                        </a:rPr>
                        <a:t>BLOK 1: PRÆVALENS (Målepunkt 1)</a:t>
                      </a:r>
                    </a:p>
                    <a:p>
                      <a:r>
                        <a:rPr lang="da-DK" sz="1400" kern="1200" dirty="0">
                          <a:solidFill>
                            <a:schemeClr val="dk1"/>
                          </a:solidFill>
                          <a:effectLst/>
                          <a:latin typeface="+mn-lt"/>
                          <a:ea typeface="+mn-ea"/>
                          <a:cs typeface="+mn-cs"/>
                        </a:rPr>
                        <a:t>Gennemgang af klyngens data for andel patienter, der er registreret med en KOL-diagnose og drøftelse med sidemanden.</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59943425"/>
                  </a:ext>
                </a:extLst>
              </a:tr>
              <a:tr h="807451">
                <a:tc>
                  <a:txBody>
                    <a:bodyPr/>
                    <a:lstStyle/>
                    <a:p>
                      <a:pPr marL="0" marR="0" lvl="0" indent="0" algn="ctr" defTabSz="914400" rtl="0" eaLnBrk="1" fontAlgn="auto" latinLnBrk="0" hangingPunct="1">
                        <a:lnSpc>
                          <a:spcPct val="300000"/>
                        </a:lnSpc>
                        <a:spcBef>
                          <a:spcPts val="0"/>
                        </a:spcBef>
                        <a:spcAft>
                          <a:spcPts val="0"/>
                        </a:spcAft>
                        <a:buClrTx/>
                        <a:buSzTx/>
                        <a:buFontTx/>
                        <a:buNone/>
                        <a:tabLst/>
                        <a:defRPr/>
                      </a:pPr>
                      <a:r>
                        <a:rPr lang="da-DK" sz="1400" b="1" kern="1200" dirty="0">
                          <a:ln>
                            <a:noFill/>
                          </a:ln>
                          <a:solidFill>
                            <a:srgbClr val="297A77"/>
                          </a:solidFill>
                          <a:latin typeface="+mn-lt"/>
                          <a:ea typeface="+mn-ea"/>
                          <a:cs typeface="+mn-cs"/>
                        </a:rPr>
                        <a:t>45 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da-DK" sz="1400" b="1" kern="1200" dirty="0">
                          <a:solidFill>
                            <a:srgbClr val="297A77"/>
                          </a:solidFill>
                          <a:effectLst/>
                          <a:latin typeface="+mn-lt"/>
                          <a:ea typeface="+mn-ea"/>
                          <a:cs typeface="+mn-cs"/>
                        </a:rPr>
                        <a:t>BLOK 2: DIAGNOSTIK (Målepunkt 2-5)</a:t>
                      </a:r>
                      <a:endParaRPr lang="da-DK" sz="14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400" kern="1200" dirty="0">
                          <a:solidFill>
                            <a:schemeClr val="dk1"/>
                          </a:solidFill>
                          <a:effectLst/>
                          <a:latin typeface="+mn-lt"/>
                          <a:ea typeface="+mn-ea"/>
                          <a:cs typeface="+mn-cs"/>
                        </a:rPr>
                        <a:t>Gennemgang af klyngens data for FEV1/FVC, reversibilitetstest, GOLD og rygestatus. </a:t>
                      </a:r>
                    </a:p>
                    <a:p>
                      <a:pPr marL="0" algn="l" defTabSz="914400" rtl="0" eaLnBrk="1" latinLnBrk="0" hangingPunct="1"/>
                      <a:r>
                        <a:rPr lang="da-DK" sz="1400" kern="1200" dirty="0">
                          <a:solidFill>
                            <a:schemeClr val="dk1"/>
                          </a:solidFill>
                          <a:effectLst/>
                          <a:latin typeface="+mn-lt"/>
                          <a:ea typeface="+mn-ea"/>
                          <a:cs typeface="+mn-cs"/>
                        </a:rPr>
                        <a:t>Gruppearbejde og opfølgning i plenum. </a:t>
                      </a:r>
                      <a:endParaRPr lang="da-DK" sz="1600" b="1" kern="1200" dirty="0">
                        <a:solidFill>
                          <a:srgbClr val="297A77"/>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234406"/>
                  </a:ext>
                </a:extLst>
              </a:tr>
              <a:tr h="495465">
                <a:tc>
                  <a:txBody>
                    <a:bodyPr/>
                    <a:lstStyle/>
                    <a:p>
                      <a:pPr algn="ctr">
                        <a:lnSpc>
                          <a:spcPct val="150000"/>
                        </a:lnSpc>
                      </a:pPr>
                      <a:r>
                        <a:rPr lang="da-DK" sz="1400" b="1" dirty="0">
                          <a:ln>
                            <a:noFill/>
                          </a:ln>
                          <a:solidFill>
                            <a:srgbClr val="297A77"/>
                          </a:solidFill>
                        </a:rPr>
                        <a:t>20 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50000"/>
                        </a:lnSpc>
                      </a:pPr>
                      <a:r>
                        <a:rPr lang="da-DK" sz="1400" b="1" kern="1200" dirty="0">
                          <a:ln>
                            <a:noFill/>
                          </a:ln>
                          <a:solidFill>
                            <a:srgbClr val="297A77"/>
                          </a:solidFill>
                          <a:effectLst/>
                          <a:latin typeface="+mn-lt"/>
                          <a:ea typeface="+mn-ea"/>
                          <a:cs typeface="+mn-cs"/>
                        </a:rPr>
                        <a:t>PAUSE</a:t>
                      </a:r>
                      <a:endParaRPr lang="da-DK" sz="1400" dirty="0">
                        <a:ln>
                          <a:noFill/>
                        </a:ln>
                        <a:solidFill>
                          <a:srgbClr val="297A77"/>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6406188"/>
                  </a:ext>
                </a:extLst>
              </a:tr>
              <a:tr h="1147810">
                <a:tc>
                  <a:txBody>
                    <a:bodyPr/>
                    <a:lstStyle/>
                    <a:p>
                      <a:pPr marL="0" marR="0" lvl="0" indent="0" algn="ctr" defTabSz="914400" rtl="0" eaLnBrk="1" fontAlgn="auto" latinLnBrk="0" hangingPunct="1">
                        <a:lnSpc>
                          <a:spcPct val="300000"/>
                        </a:lnSpc>
                        <a:spcBef>
                          <a:spcPts val="0"/>
                        </a:spcBef>
                        <a:spcAft>
                          <a:spcPts val="0"/>
                        </a:spcAft>
                        <a:buClrTx/>
                        <a:buSzTx/>
                        <a:buFontTx/>
                        <a:buNone/>
                        <a:tabLst/>
                        <a:defRPr/>
                      </a:pPr>
                      <a:r>
                        <a:rPr lang="da-DK" sz="1400" b="1" kern="1200" dirty="0">
                          <a:ln>
                            <a:noFill/>
                          </a:ln>
                          <a:solidFill>
                            <a:srgbClr val="297A77"/>
                          </a:solidFill>
                          <a:latin typeface="+mn-lt"/>
                          <a:ea typeface="+mn-ea"/>
                          <a:cs typeface="+mn-cs"/>
                        </a:rPr>
                        <a:t>20 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50000"/>
                        </a:lnSpc>
                      </a:pPr>
                      <a:r>
                        <a:rPr lang="da-DK" sz="1400" b="1" kern="1200" dirty="0">
                          <a:ln>
                            <a:noFill/>
                          </a:ln>
                          <a:solidFill>
                            <a:srgbClr val="297A77"/>
                          </a:solidFill>
                          <a:latin typeface="+mn-lt"/>
                          <a:ea typeface="+mn-ea"/>
                          <a:cs typeface="+mn-cs"/>
                        </a:rPr>
                        <a:t>BLOK 3: FORLØBSPLAN OG KRONIKERHONORAR </a:t>
                      </a:r>
                    </a:p>
                    <a:p>
                      <a:r>
                        <a:rPr lang="da-DK" sz="1400" kern="1200" dirty="0">
                          <a:solidFill>
                            <a:schemeClr val="dk1"/>
                          </a:solidFill>
                          <a:effectLst/>
                          <a:latin typeface="+mn-lt"/>
                          <a:ea typeface="+mn-ea"/>
                          <a:cs typeface="+mn-cs"/>
                        </a:rPr>
                        <a:t>Gennemgang af klyngens data for andel patienter med en forløbsplan og andel patienter, der er tilmeldt kronikerhonorar. </a:t>
                      </a:r>
                    </a:p>
                    <a:p>
                      <a:r>
                        <a:rPr lang="da-DK" sz="1400" kern="1200" dirty="0">
                          <a:solidFill>
                            <a:schemeClr val="dk1"/>
                          </a:solidFill>
                          <a:effectLst/>
                          <a:latin typeface="+mn-lt"/>
                          <a:ea typeface="+mn-ea"/>
                          <a:cs typeface="+mn-cs"/>
                        </a:rPr>
                        <a:t>Gruppearbejde uden opfølgning. </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0194061"/>
                  </a:ext>
                </a:extLst>
              </a:tr>
              <a:tr h="945652">
                <a:tc>
                  <a:txBody>
                    <a:bodyPr/>
                    <a:lstStyle/>
                    <a:p>
                      <a:pPr algn="ctr">
                        <a:lnSpc>
                          <a:spcPct val="200000"/>
                        </a:lnSpc>
                      </a:pPr>
                      <a:r>
                        <a:rPr lang="da-DK" sz="1400" b="1" kern="1200" dirty="0">
                          <a:solidFill>
                            <a:srgbClr val="297A77"/>
                          </a:solidFill>
                          <a:effectLst/>
                          <a:latin typeface="+mn-lt"/>
                          <a:ea typeface="+mn-ea"/>
                          <a:cs typeface="+mn-cs"/>
                        </a:rPr>
                        <a:t>30 min. </a:t>
                      </a:r>
                      <a:endParaRPr lang="da-DK" sz="1400" b="1" dirty="0">
                        <a:ln>
                          <a:noFill/>
                        </a:ln>
                        <a:solidFill>
                          <a:srgbClr val="297A77"/>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a-DK" sz="1400" b="1" kern="1200" dirty="0">
                          <a:solidFill>
                            <a:srgbClr val="297A77"/>
                          </a:solidFill>
                          <a:effectLst/>
                          <a:latin typeface="+mn-lt"/>
                          <a:ea typeface="+mn-ea"/>
                          <a:cs typeface="+mn-cs"/>
                        </a:rPr>
                        <a:t>BLOK 4: IMPLEMENTERING OG OPFØLGNING</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400" kern="1200" dirty="0">
                          <a:solidFill>
                            <a:schemeClr val="dk1"/>
                          </a:solidFill>
                          <a:effectLst/>
                          <a:latin typeface="+mn-lt"/>
                          <a:ea typeface="+mn-ea"/>
                          <a:cs typeface="+mn-cs"/>
                        </a:rPr>
                        <a:t>Afslutningsvis drøftes hvilke forandringer, der vil være vigtigst og lettest at gennemføre, og klyngen beslutter, hvordan der skal følges op på dagens møde.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600" b="1" kern="1200" dirty="0">
                        <a:solidFill>
                          <a:srgbClr val="297A77"/>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39868165"/>
                  </a:ext>
                </a:extLst>
              </a:tr>
            </a:tbl>
          </a:graphicData>
        </a:graphic>
      </p:graphicFrame>
    </p:spTree>
    <p:extLst>
      <p:ext uri="{BB962C8B-B14F-4D97-AF65-F5344CB8AC3E}">
        <p14:creationId xmlns:p14="http://schemas.microsoft.com/office/powerpoint/2010/main" val="37027184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640300" y="398246"/>
            <a:ext cx="10003973" cy="1325563"/>
          </a:xfrm>
        </p:spPr>
        <p:txBody>
          <a:bodyPr>
            <a:normAutofit/>
          </a:bodyPr>
          <a:lstStyle/>
          <a:p>
            <a:r>
              <a:rPr lang="da-DK" sz="3200" b="1" dirty="0">
                <a:solidFill>
                  <a:srgbClr val="297A77"/>
                </a:solidFill>
                <a:latin typeface="+mn-lt"/>
              </a:rPr>
              <a:t>Spørgsmål til målepunkt 2: Andel patienter, hvor FEV1/FVC &lt; 70 %</a:t>
            </a: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654908" y="1791729"/>
            <a:ext cx="8702034" cy="4385233"/>
          </a:xfrm>
        </p:spPr>
        <p:txBody>
          <a:bodyPr>
            <a:normAutofit/>
          </a:bodyPr>
          <a:lstStyle/>
          <a:p>
            <a:endParaRPr lang="da-DK" dirty="0"/>
          </a:p>
          <a:p>
            <a:pPr>
              <a:buClr>
                <a:srgbClr val="297A77"/>
              </a:buClr>
            </a:pPr>
            <a:r>
              <a:rPr lang="da-DK" dirty="0"/>
              <a:t>Hvordan stiller I KOL diagnosen i dag?</a:t>
            </a:r>
          </a:p>
          <a:p>
            <a:pPr>
              <a:buClr>
                <a:srgbClr val="297A77"/>
              </a:buClr>
            </a:pPr>
            <a:r>
              <a:rPr lang="da-DK" dirty="0"/>
              <a:t>Hvis en LFU tyder på KOL, hvordan er udredningsforløbet?</a:t>
            </a:r>
          </a:p>
          <a:p>
            <a:endParaRPr lang="da-DK" dirty="0"/>
          </a:p>
          <a:p>
            <a:endParaRPr lang="da-DK" dirty="0"/>
          </a:p>
          <a:p>
            <a:pPr marL="0" indent="0">
              <a:buNone/>
            </a:pPr>
            <a:r>
              <a:rPr lang="da-DK" dirty="0"/>
              <a:t>	  </a:t>
            </a:r>
          </a:p>
          <a:p>
            <a:pPr marL="0" indent="0">
              <a:buNone/>
            </a:pPr>
            <a:r>
              <a:rPr lang="da-DK" b="1" dirty="0">
                <a:solidFill>
                  <a:srgbClr val="297A77"/>
                </a:solidFill>
                <a:ea typeface="+mj-ea"/>
                <a:cs typeface="+mj-cs"/>
              </a:rPr>
              <a:t>           </a:t>
            </a:r>
            <a:endParaRPr lang="da-DK" dirty="0"/>
          </a:p>
        </p:txBody>
      </p:sp>
      <p:sp>
        <p:nvSpPr>
          <p:cNvPr id="8" name="Rektangel 7">
            <a:extLst>
              <a:ext uri="{FF2B5EF4-FFF2-40B4-BE49-F238E27FC236}">
                <a16:creationId xmlns:a16="http://schemas.microsoft.com/office/drawing/2014/main" id="{DFF11BE3-C9B6-4CEA-A052-505B4ECBA2BF}"/>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Ellipse 8">
            <a:extLst>
              <a:ext uri="{FF2B5EF4-FFF2-40B4-BE49-F238E27FC236}">
                <a16:creationId xmlns:a16="http://schemas.microsoft.com/office/drawing/2014/main" id="{B7411872-B33D-4827-9DCE-490FA54ABB19}"/>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Slide Number Placeholder 3">
            <a:extLst>
              <a:ext uri="{FF2B5EF4-FFF2-40B4-BE49-F238E27FC236}">
                <a16:creationId xmlns:a16="http://schemas.microsoft.com/office/drawing/2014/main" id="{AAE97E47-27F8-495F-A81D-F450747D57FF}"/>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20</a:t>
            </a:fld>
            <a:endParaRPr lang="da-DK" altLang="en-US">
              <a:solidFill>
                <a:schemeClr val="bg1"/>
              </a:solidFill>
            </a:endParaRPr>
          </a:p>
        </p:txBody>
      </p:sp>
      <p:pic>
        <p:nvPicPr>
          <p:cNvPr id="11" name="Billede 10">
            <a:extLst>
              <a:ext uri="{FF2B5EF4-FFF2-40B4-BE49-F238E27FC236}">
                <a16:creationId xmlns:a16="http://schemas.microsoft.com/office/drawing/2014/main" id="{C4479C98-E87F-4269-8E61-101B66DBFC26}"/>
              </a:ext>
            </a:extLst>
          </p:cNvPr>
          <p:cNvPicPr>
            <a:picLocks noChangeAspect="1"/>
          </p:cNvPicPr>
          <p:nvPr/>
        </p:nvPicPr>
        <p:blipFill>
          <a:blip r:embed="rId3"/>
          <a:stretch>
            <a:fillRect/>
          </a:stretch>
        </p:blipFill>
        <p:spPr>
          <a:xfrm>
            <a:off x="9922267" y="2819490"/>
            <a:ext cx="1233633" cy="1233633"/>
          </a:xfrm>
          <a:prstGeom prst="rect">
            <a:avLst/>
          </a:prstGeom>
        </p:spPr>
      </p:pic>
      <p:grpSp>
        <p:nvGrpSpPr>
          <p:cNvPr id="12" name="Gruppe 11">
            <a:extLst>
              <a:ext uri="{FF2B5EF4-FFF2-40B4-BE49-F238E27FC236}">
                <a16:creationId xmlns:a16="http://schemas.microsoft.com/office/drawing/2014/main" id="{220D8306-0FE6-4878-8276-18CB1C6B6325}"/>
              </a:ext>
            </a:extLst>
          </p:cNvPr>
          <p:cNvGrpSpPr/>
          <p:nvPr/>
        </p:nvGrpSpPr>
        <p:grpSpPr>
          <a:xfrm>
            <a:off x="654908" y="4704895"/>
            <a:ext cx="4561575" cy="1041248"/>
            <a:chOff x="740775" y="5184942"/>
            <a:chExt cx="4561575" cy="1041248"/>
          </a:xfrm>
        </p:grpSpPr>
        <p:sp>
          <p:nvSpPr>
            <p:cNvPr id="13" name="Tekstfelt 20">
              <a:extLst>
                <a:ext uri="{FF2B5EF4-FFF2-40B4-BE49-F238E27FC236}">
                  <a16:creationId xmlns:a16="http://schemas.microsoft.com/office/drawing/2014/main" id="{E16DB27D-BFAD-412E-B465-9F50E629C3F2}"/>
                </a:ext>
              </a:extLst>
            </p:cNvPr>
            <p:cNvSpPr txBox="1"/>
            <p:nvPr/>
          </p:nvSpPr>
          <p:spPr>
            <a:xfrm>
              <a:off x="1671644" y="5425971"/>
              <a:ext cx="3630706" cy="80021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a-DK" sz="2800" b="1" dirty="0">
                  <a:solidFill>
                    <a:srgbClr val="297A77"/>
                  </a:solidFill>
                  <a:ea typeface="+mj-ea"/>
                  <a:cs typeface="+mj-cs"/>
                </a:rPr>
                <a:t>Notér i mødenoter</a:t>
              </a:r>
            </a:p>
            <a:p>
              <a:endParaRPr lang="da-DK" dirty="0"/>
            </a:p>
          </p:txBody>
        </p:sp>
        <p:sp>
          <p:nvSpPr>
            <p:cNvPr id="15" name="Ellipse 14">
              <a:extLst>
                <a:ext uri="{FF2B5EF4-FFF2-40B4-BE49-F238E27FC236}">
                  <a16:creationId xmlns:a16="http://schemas.microsoft.com/office/drawing/2014/main" id="{B7E3D331-E540-4642-8C53-3EDF951ACED3}"/>
                </a:ext>
              </a:extLst>
            </p:cNvPr>
            <p:cNvSpPr/>
            <p:nvPr/>
          </p:nvSpPr>
          <p:spPr>
            <a:xfrm>
              <a:off x="740775" y="5184942"/>
              <a:ext cx="869995" cy="869995"/>
            </a:xfrm>
            <a:prstGeom prst="ellipse">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a-DK"/>
            </a:p>
          </p:txBody>
        </p:sp>
        <p:pic>
          <p:nvPicPr>
            <p:cNvPr id="16" name="Billede 15" descr="Et billede, der indeholder papirclips&#10;&#10;Automatisk genereret beskrivelse">
              <a:extLst>
                <a:ext uri="{FF2B5EF4-FFF2-40B4-BE49-F238E27FC236}">
                  <a16:creationId xmlns:a16="http://schemas.microsoft.com/office/drawing/2014/main" id="{FA0D9A89-C94A-4383-9777-D15951898DDB}"/>
                </a:ext>
              </a:extLst>
            </p:cNvPr>
            <p:cNvPicPr>
              <a:picLocks noChangeAspect="1"/>
            </p:cNvPicPr>
            <p:nvPr/>
          </p:nvPicPr>
          <p:blipFill>
            <a:blip r:embed="rId4"/>
            <a:stretch>
              <a:fillRect/>
            </a:stretch>
          </p:blipFill>
          <p:spPr>
            <a:xfrm>
              <a:off x="960887" y="5405054"/>
              <a:ext cx="429769" cy="429769"/>
            </a:xfrm>
            <a:prstGeom prst="rect">
              <a:avLst/>
            </a:prstGeom>
          </p:spPr>
        </p:pic>
      </p:grpSp>
    </p:spTree>
    <p:extLst>
      <p:ext uri="{BB962C8B-B14F-4D97-AF65-F5344CB8AC3E}">
        <p14:creationId xmlns:p14="http://schemas.microsoft.com/office/powerpoint/2010/main" val="35208505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655166" y="144931"/>
            <a:ext cx="9618785" cy="1325563"/>
          </a:xfrm>
        </p:spPr>
        <p:txBody>
          <a:bodyPr>
            <a:normAutofit/>
          </a:bodyPr>
          <a:lstStyle/>
          <a:p>
            <a:r>
              <a:rPr lang="da-DK" sz="3200" b="1" dirty="0">
                <a:solidFill>
                  <a:srgbClr val="297A77"/>
                </a:solidFill>
                <a:latin typeface="+mn-lt"/>
              </a:rPr>
              <a:t>Spørgsmål til målepunkt 3: Andel patienter med minimum én reversibilitetstest</a:t>
            </a: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655166" y="1642533"/>
            <a:ext cx="9327034" cy="4534429"/>
          </a:xfrm>
        </p:spPr>
        <p:txBody>
          <a:bodyPr>
            <a:normAutofit/>
          </a:bodyPr>
          <a:lstStyle/>
          <a:p>
            <a:pPr lvl="0">
              <a:buClr>
                <a:srgbClr val="297A77"/>
              </a:buClr>
            </a:pPr>
            <a:r>
              <a:rPr lang="da-DK" dirty="0"/>
              <a:t>Hvordan ser søjlediagrammet ud for andel patienter med minimum én reversibilitetstest? </a:t>
            </a:r>
          </a:p>
          <a:p>
            <a:pPr lvl="0">
              <a:buClr>
                <a:srgbClr val="297A77"/>
              </a:buClr>
            </a:pPr>
            <a:r>
              <a:rPr lang="da-DK" dirty="0"/>
              <a:t>Hvordan gennemføres reversibilitetstesten bedst i forløbet?</a:t>
            </a:r>
          </a:p>
          <a:p>
            <a:pPr lvl="0">
              <a:buClr>
                <a:srgbClr val="297A77"/>
              </a:buClr>
            </a:pPr>
            <a:r>
              <a:rPr lang="da-DK" dirty="0"/>
              <a:t>Hvad registreres ved LFU?</a:t>
            </a:r>
          </a:p>
          <a:p>
            <a:pPr lvl="0">
              <a:buClr>
                <a:srgbClr val="297A77"/>
              </a:buClr>
            </a:pPr>
            <a:r>
              <a:rPr lang="da-DK" dirty="0"/>
              <a:t>Hvornår henvises til hvad og hvor til?</a:t>
            </a:r>
          </a:p>
          <a:p>
            <a:endParaRPr lang="da-DK" dirty="0"/>
          </a:p>
          <a:p>
            <a:endParaRPr lang="da-DK" dirty="0"/>
          </a:p>
          <a:p>
            <a:pPr marL="0" indent="0">
              <a:buNone/>
            </a:pPr>
            <a:r>
              <a:rPr lang="da-DK" b="1" dirty="0">
                <a:solidFill>
                  <a:srgbClr val="297A77"/>
                </a:solidFill>
                <a:ea typeface="+mj-ea"/>
                <a:cs typeface="+mj-cs"/>
              </a:rPr>
              <a:t>               </a:t>
            </a:r>
            <a:endParaRPr lang="da-DK" dirty="0"/>
          </a:p>
          <a:p>
            <a:endParaRPr lang="da-DK" dirty="0"/>
          </a:p>
        </p:txBody>
      </p:sp>
      <p:sp>
        <p:nvSpPr>
          <p:cNvPr id="8" name="Rektangel 7">
            <a:extLst>
              <a:ext uri="{FF2B5EF4-FFF2-40B4-BE49-F238E27FC236}">
                <a16:creationId xmlns:a16="http://schemas.microsoft.com/office/drawing/2014/main" id="{955DC837-F983-4153-B0DD-EC178C5478BE}"/>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Ellipse 8">
            <a:extLst>
              <a:ext uri="{FF2B5EF4-FFF2-40B4-BE49-F238E27FC236}">
                <a16:creationId xmlns:a16="http://schemas.microsoft.com/office/drawing/2014/main" id="{8085B61E-3879-4415-95E5-6F29590D6C91}"/>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Slide Number Placeholder 3">
            <a:extLst>
              <a:ext uri="{FF2B5EF4-FFF2-40B4-BE49-F238E27FC236}">
                <a16:creationId xmlns:a16="http://schemas.microsoft.com/office/drawing/2014/main" id="{E52BE945-615E-416A-86BD-78AADCB99FD9}"/>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21</a:t>
            </a:fld>
            <a:endParaRPr lang="da-DK" altLang="en-US">
              <a:solidFill>
                <a:schemeClr val="bg1"/>
              </a:solidFill>
            </a:endParaRPr>
          </a:p>
        </p:txBody>
      </p:sp>
      <p:pic>
        <p:nvPicPr>
          <p:cNvPr id="11" name="Billede 10">
            <a:extLst>
              <a:ext uri="{FF2B5EF4-FFF2-40B4-BE49-F238E27FC236}">
                <a16:creationId xmlns:a16="http://schemas.microsoft.com/office/drawing/2014/main" id="{17CB02C4-C203-4529-A773-2DCD4724CB97}"/>
              </a:ext>
            </a:extLst>
          </p:cNvPr>
          <p:cNvPicPr>
            <a:picLocks noChangeAspect="1"/>
          </p:cNvPicPr>
          <p:nvPr/>
        </p:nvPicPr>
        <p:blipFill>
          <a:blip r:embed="rId3"/>
          <a:stretch>
            <a:fillRect/>
          </a:stretch>
        </p:blipFill>
        <p:spPr>
          <a:xfrm>
            <a:off x="9922267" y="2819490"/>
            <a:ext cx="1233633" cy="1233633"/>
          </a:xfrm>
          <a:prstGeom prst="rect">
            <a:avLst/>
          </a:prstGeom>
        </p:spPr>
      </p:pic>
      <p:grpSp>
        <p:nvGrpSpPr>
          <p:cNvPr id="13" name="Gruppe 12">
            <a:extLst>
              <a:ext uri="{FF2B5EF4-FFF2-40B4-BE49-F238E27FC236}">
                <a16:creationId xmlns:a16="http://schemas.microsoft.com/office/drawing/2014/main" id="{FD66B359-4C9E-4D38-A6E5-C234EE80B516}"/>
              </a:ext>
            </a:extLst>
          </p:cNvPr>
          <p:cNvGrpSpPr/>
          <p:nvPr/>
        </p:nvGrpSpPr>
        <p:grpSpPr>
          <a:xfrm>
            <a:off x="655166" y="4545869"/>
            <a:ext cx="4561575" cy="1041248"/>
            <a:chOff x="740775" y="5184942"/>
            <a:chExt cx="4561575" cy="1041248"/>
          </a:xfrm>
        </p:grpSpPr>
        <p:sp>
          <p:nvSpPr>
            <p:cNvPr id="14" name="Tekstfelt 20">
              <a:extLst>
                <a:ext uri="{FF2B5EF4-FFF2-40B4-BE49-F238E27FC236}">
                  <a16:creationId xmlns:a16="http://schemas.microsoft.com/office/drawing/2014/main" id="{D1B89ADD-FEEA-4A90-9E4E-BD637C2C4B39}"/>
                </a:ext>
              </a:extLst>
            </p:cNvPr>
            <p:cNvSpPr txBox="1"/>
            <p:nvPr/>
          </p:nvSpPr>
          <p:spPr>
            <a:xfrm>
              <a:off x="1671644" y="5425971"/>
              <a:ext cx="3630706" cy="80021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a-DK" sz="2800" b="1" dirty="0">
                  <a:solidFill>
                    <a:srgbClr val="297A77"/>
                  </a:solidFill>
                  <a:ea typeface="+mj-ea"/>
                  <a:cs typeface="+mj-cs"/>
                </a:rPr>
                <a:t>Notér i mødenoter</a:t>
              </a:r>
            </a:p>
            <a:p>
              <a:endParaRPr lang="da-DK" dirty="0"/>
            </a:p>
          </p:txBody>
        </p:sp>
        <p:sp>
          <p:nvSpPr>
            <p:cNvPr id="15" name="Ellipse 14">
              <a:extLst>
                <a:ext uri="{FF2B5EF4-FFF2-40B4-BE49-F238E27FC236}">
                  <a16:creationId xmlns:a16="http://schemas.microsoft.com/office/drawing/2014/main" id="{8C3B2B81-1B21-4AF6-99FC-B0961F537C0C}"/>
                </a:ext>
              </a:extLst>
            </p:cNvPr>
            <p:cNvSpPr/>
            <p:nvPr/>
          </p:nvSpPr>
          <p:spPr>
            <a:xfrm>
              <a:off x="740775" y="5184942"/>
              <a:ext cx="869995" cy="869995"/>
            </a:xfrm>
            <a:prstGeom prst="ellipse">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a-DK"/>
            </a:p>
          </p:txBody>
        </p:sp>
        <p:pic>
          <p:nvPicPr>
            <p:cNvPr id="16" name="Billede 15" descr="Et billede, der indeholder papirclips&#10;&#10;Automatisk genereret beskrivelse">
              <a:extLst>
                <a:ext uri="{FF2B5EF4-FFF2-40B4-BE49-F238E27FC236}">
                  <a16:creationId xmlns:a16="http://schemas.microsoft.com/office/drawing/2014/main" id="{207D085C-0C41-479C-8390-55ED978A8786}"/>
                </a:ext>
              </a:extLst>
            </p:cNvPr>
            <p:cNvPicPr>
              <a:picLocks noChangeAspect="1"/>
            </p:cNvPicPr>
            <p:nvPr/>
          </p:nvPicPr>
          <p:blipFill>
            <a:blip r:embed="rId4"/>
            <a:stretch>
              <a:fillRect/>
            </a:stretch>
          </p:blipFill>
          <p:spPr>
            <a:xfrm>
              <a:off x="960887" y="5405054"/>
              <a:ext cx="429769" cy="429769"/>
            </a:xfrm>
            <a:prstGeom prst="rect">
              <a:avLst/>
            </a:prstGeom>
          </p:spPr>
        </p:pic>
      </p:grpSp>
    </p:spTree>
    <p:extLst>
      <p:ext uri="{BB962C8B-B14F-4D97-AF65-F5344CB8AC3E}">
        <p14:creationId xmlns:p14="http://schemas.microsoft.com/office/powerpoint/2010/main" val="28978575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463373" y="365125"/>
            <a:ext cx="10102330" cy="1345142"/>
          </a:xfrm>
        </p:spPr>
        <p:txBody>
          <a:bodyPr>
            <a:normAutofit/>
          </a:bodyPr>
          <a:lstStyle/>
          <a:p>
            <a:r>
              <a:rPr lang="da-DK" sz="3200" b="1" dirty="0">
                <a:solidFill>
                  <a:srgbClr val="297A77"/>
                </a:solidFill>
                <a:latin typeface="+mn-lt"/>
              </a:rPr>
              <a:t>Spørgsmål til målepunkt 4: Andel patienter, der er GOLD-klassificeret</a:t>
            </a: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304802" y="1337733"/>
            <a:ext cx="9644172" cy="4839230"/>
          </a:xfrm>
        </p:spPr>
        <p:txBody>
          <a:bodyPr>
            <a:normAutofit/>
          </a:bodyPr>
          <a:lstStyle/>
          <a:p>
            <a:pPr>
              <a:buClr>
                <a:srgbClr val="297A77"/>
              </a:buClr>
              <a:buSzPct val="105000"/>
            </a:pPr>
            <a:endParaRPr lang="da-DK" dirty="0"/>
          </a:p>
          <a:p>
            <a:pPr marL="0" indent="0">
              <a:buNone/>
            </a:pPr>
            <a:r>
              <a:rPr lang="da-DK" b="1" dirty="0"/>
              <a:t>Variation mellem praksis:</a:t>
            </a:r>
          </a:p>
          <a:p>
            <a:pPr lvl="0">
              <a:buClr>
                <a:srgbClr val="297A77"/>
              </a:buClr>
            </a:pPr>
            <a:r>
              <a:rPr lang="da-DK" dirty="0"/>
              <a:t>Hvilke forklaringer er mest sandsynlige, hvis der mangler GOLD-klassifikation (patient kommer ikke til årskontrol, informationerne bliver ikke samlet ind eller det registreres forkert)?</a:t>
            </a:r>
          </a:p>
          <a:p>
            <a:pPr lvl="0">
              <a:buClr>
                <a:srgbClr val="297A77"/>
              </a:buClr>
            </a:pPr>
            <a:r>
              <a:rPr lang="da-DK" dirty="0"/>
              <a:t>I hvilke situationer og af hvem registreres: rygestatus, </a:t>
            </a:r>
            <a:r>
              <a:rPr lang="da-DK" dirty="0" err="1"/>
              <a:t>dyspnoe</a:t>
            </a:r>
            <a:r>
              <a:rPr lang="da-DK" dirty="0"/>
              <a:t> grad, antal eksacerbationer og influenzavaccinationer?</a:t>
            </a:r>
          </a:p>
          <a:p>
            <a:pPr>
              <a:buClr>
                <a:srgbClr val="297A77"/>
              </a:buClr>
              <a:buSzPct val="105000"/>
            </a:pPr>
            <a:endParaRPr lang="da-DK" dirty="0"/>
          </a:p>
          <a:p>
            <a:pPr marL="0" indent="0">
              <a:buNone/>
            </a:pPr>
            <a:endParaRPr lang="da-DK" dirty="0"/>
          </a:p>
          <a:p>
            <a:pPr marL="0" indent="0">
              <a:buNone/>
            </a:pPr>
            <a:endParaRPr lang="da-DK" dirty="0"/>
          </a:p>
          <a:p>
            <a:pPr marL="0" indent="0">
              <a:buNone/>
            </a:pPr>
            <a:endParaRPr lang="da-DK" dirty="0"/>
          </a:p>
          <a:p>
            <a:pPr marL="0" indent="0">
              <a:buNone/>
            </a:pPr>
            <a:endParaRPr lang="da-DK" dirty="0"/>
          </a:p>
          <a:p>
            <a:endParaRPr lang="da-DK" dirty="0"/>
          </a:p>
        </p:txBody>
      </p:sp>
      <p:sp>
        <p:nvSpPr>
          <p:cNvPr id="8" name="Rektangel 7">
            <a:extLst>
              <a:ext uri="{FF2B5EF4-FFF2-40B4-BE49-F238E27FC236}">
                <a16:creationId xmlns:a16="http://schemas.microsoft.com/office/drawing/2014/main" id="{174B8E1B-F614-4684-8E6C-6D8E39E23302}"/>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6A9F6E65-3AD4-4C11-8B62-7924E018567A}"/>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Slide Number Placeholder 3">
            <a:extLst>
              <a:ext uri="{FF2B5EF4-FFF2-40B4-BE49-F238E27FC236}">
                <a16:creationId xmlns:a16="http://schemas.microsoft.com/office/drawing/2014/main" id="{7BDEA4DD-E6E4-4058-B078-1AA21809C2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22</a:t>
            </a:fld>
            <a:endParaRPr lang="da-DK" altLang="en-US">
              <a:solidFill>
                <a:schemeClr val="bg1"/>
              </a:solidFill>
            </a:endParaRPr>
          </a:p>
        </p:txBody>
      </p:sp>
      <p:grpSp>
        <p:nvGrpSpPr>
          <p:cNvPr id="12" name="Gruppe 11">
            <a:extLst>
              <a:ext uri="{FF2B5EF4-FFF2-40B4-BE49-F238E27FC236}">
                <a16:creationId xmlns:a16="http://schemas.microsoft.com/office/drawing/2014/main" id="{FCF27190-62D8-4F9D-A5AE-763B95FABD67}"/>
              </a:ext>
            </a:extLst>
          </p:cNvPr>
          <p:cNvGrpSpPr/>
          <p:nvPr/>
        </p:nvGrpSpPr>
        <p:grpSpPr>
          <a:xfrm>
            <a:off x="705679" y="5367504"/>
            <a:ext cx="4561575" cy="1041248"/>
            <a:chOff x="740775" y="5184942"/>
            <a:chExt cx="4561575" cy="1041248"/>
          </a:xfrm>
        </p:grpSpPr>
        <p:sp>
          <p:nvSpPr>
            <p:cNvPr id="14" name="Tekstfelt 20">
              <a:extLst>
                <a:ext uri="{FF2B5EF4-FFF2-40B4-BE49-F238E27FC236}">
                  <a16:creationId xmlns:a16="http://schemas.microsoft.com/office/drawing/2014/main" id="{CF7EC48F-7B2F-4284-BD26-1D29091DA2B3}"/>
                </a:ext>
              </a:extLst>
            </p:cNvPr>
            <p:cNvSpPr txBox="1"/>
            <p:nvPr/>
          </p:nvSpPr>
          <p:spPr>
            <a:xfrm>
              <a:off x="1671644" y="5425971"/>
              <a:ext cx="3630706" cy="80021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a-DK" sz="2800" b="1" dirty="0">
                  <a:solidFill>
                    <a:srgbClr val="297A77"/>
                  </a:solidFill>
                  <a:ea typeface="+mj-ea"/>
                  <a:cs typeface="+mj-cs"/>
                </a:rPr>
                <a:t>Notér i mødenoter</a:t>
              </a:r>
            </a:p>
            <a:p>
              <a:endParaRPr lang="da-DK" dirty="0"/>
            </a:p>
          </p:txBody>
        </p:sp>
        <p:sp>
          <p:nvSpPr>
            <p:cNvPr id="15" name="Ellipse 14">
              <a:extLst>
                <a:ext uri="{FF2B5EF4-FFF2-40B4-BE49-F238E27FC236}">
                  <a16:creationId xmlns:a16="http://schemas.microsoft.com/office/drawing/2014/main" id="{AFCCFAD8-00BB-4BEF-9558-632A0FE9A550}"/>
                </a:ext>
              </a:extLst>
            </p:cNvPr>
            <p:cNvSpPr/>
            <p:nvPr/>
          </p:nvSpPr>
          <p:spPr>
            <a:xfrm>
              <a:off x="740775" y="5184942"/>
              <a:ext cx="869995" cy="869995"/>
            </a:xfrm>
            <a:prstGeom prst="ellipse">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a-DK"/>
            </a:p>
          </p:txBody>
        </p:sp>
        <p:pic>
          <p:nvPicPr>
            <p:cNvPr id="16" name="Billede 15" descr="Et billede, der indeholder papirclips&#10;&#10;Automatisk genereret beskrivelse">
              <a:extLst>
                <a:ext uri="{FF2B5EF4-FFF2-40B4-BE49-F238E27FC236}">
                  <a16:creationId xmlns:a16="http://schemas.microsoft.com/office/drawing/2014/main" id="{3F7CFB5A-5D21-413B-8AC7-0474B194DE81}"/>
                </a:ext>
              </a:extLst>
            </p:cNvPr>
            <p:cNvPicPr>
              <a:picLocks noChangeAspect="1"/>
            </p:cNvPicPr>
            <p:nvPr/>
          </p:nvPicPr>
          <p:blipFill>
            <a:blip r:embed="rId3"/>
            <a:stretch>
              <a:fillRect/>
            </a:stretch>
          </p:blipFill>
          <p:spPr>
            <a:xfrm>
              <a:off x="960887" y="5405054"/>
              <a:ext cx="429769" cy="429769"/>
            </a:xfrm>
            <a:prstGeom prst="rect">
              <a:avLst/>
            </a:prstGeom>
          </p:spPr>
        </p:pic>
      </p:grpSp>
      <p:pic>
        <p:nvPicPr>
          <p:cNvPr id="17" name="Billede 16">
            <a:extLst>
              <a:ext uri="{FF2B5EF4-FFF2-40B4-BE49-F238E27FC236}">
                <a16:creationId xmlns:a16="http://schemas.microsoft.com/office/drawing/2014/main" id="{EFA4456F-F21E-424E-A020-C067FEAC04A7}"/>
              </a:ext>
            </a:extLst>
          </p:cNvPr>
          <p:cNvPicPr>
            <a:picLocks noChangeAspect="1"/>
          </p:cNvPicPr>
          <p:nvPr/>
        </p:nvPicPr>
        <p:blipFill>
          <a:blip r:embed="rId4"/>
          <a:stretch>
            <a:fillRect/>
          </a:stretch>
        </p:blipFill>
        <p:spPr>
          <a:xfrm>
            <a:off x="9922267" y="2819490"/>
            <a:ext cx="1233633" cy="1233633"/>
          </a:xfrm>
          <a:prstGeom prst="rect">
            <a:avLst/>
          </a:prstGeom>
        </p:spPr>
      </p:pic>
    </p:spTree>
    <p:extLst>
      <p:ext uri="{BB962C8B-B14F-4D97-AF65-F5344CB8AC3E}">
        <p14:creationId xmlns:p14="http://schemas.microsoft.com/office/powerpoint/2010/main" val="4937018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488654" y="450728"/>
            <a:ext cx="10515600" cy="1074316"/>
          </a:xfrm>
        </p:spPr>
        <p:txBody>
          <a:bodyPr>
            <a:normAutofit/>
          </a:bodyPr>
          <a:lstStyle/>
          <a:p>
            <a:r>
              <a:rPr lang="da-DK" sz="3200" b="1" dirty="0">
                <a:solidFill>
                  <a:srgbClr val="297A77"/>
                </a:solidFill>
                <a:latin typeface="+mn-lt"/>
              </a:rPr>
              <a:t>Spørgsmål til målepunkt 5: Andel patienter med </a:t>
            </a:r>
            <a:br>
              <a:rPr lang="da-DK" sz="3200" b="1" dirty="0">
                <a:solidFill>
                  <a:srgbClr val="297A77"/>
                </a:solidFill>
                <a:latin typeface="+mn-lt"/>
              </a:rPr>
            </a:br>
            <a:r>
              <a:rPr lang="da-DK" sz="3200" b="1" dirty="0">
                <a:solidFill>
                  <a:srgbClr val="297A77"/>
                </a:solidFill>
                <a:latin typeface="+mn-lt"/>
              </a:rPr>
              <a:t>registreret rygestatus</a:t>
            </a: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654908" y="1791729"/>
            <a:ext cx="10698892" cy="4385233"/>
          </a:xfrm>
        </p:spPr>
        <p:txBody>
          <a:bodyPr>
            <a:normAutofit/>
          </a:bodyPr>
          <a:lstStyle/>
          <a:p>
            <a:pPr marL="0" indent="0">
              <a:buNone/>
            </a:pPr>
            <a:r>
              <a:rPr lang="da-DK" b="1" dirty="0"/>
              <a:t>Variation mellem praksis:</a:t>
            </a:r>
          </a:p>
          <a:p>
            <a:pPr>
              <a:buClr>
                <a:srgbClr val="297A77"/>
              </a:buClr>
              <a:buFont typeface="Arial" panose="020B0604020202020204" pitchFamily="34" charset="0"/>
              <a:buChar char="•"/>
            </a:pPr>
            <a:r>
              <a:rPr lang="da-DK" dirty="0"/>
              <a:t>Andel af aktuelle KOL-patienter med registreret rygestatus </a:t>
            </a:r>
          </a:p>
          <a:p>
            <a:pPr>
              <a:buClr>
                <a:srgbClr val="297A77"/>
              </a:buClr>
              <a:buFont typeface="Arial" panose="020B0604020202020204" pitchFamily="34" charset="0"/>
              <a:buChar char="•"/>
            </a:pPr>
            <a:r>
              <a:rPr lang="da-DK" dirty="0"/>
              <a:t>Mangler der rygestatus registreringer - Hvorfor?</a:t>
            </a:r>
          </a:p>
          <a:p>
            <a:endParaRPr lang="da-DK" dirty="0"/>
          </a:p>
          <a:p>
            <a:endParaRPr lang="da-DK" dirty="0"/>
          </a:p>
          <a:p>
            <a:pPr marL="0" indent="0">
              <a:buNone/>
            </a:pPr>
            <a:endParaRPr lang="da-DK" dirty="0"/>
          </a:p>
          <a:p>
            <a:pPr marL="0" indent="0">
              <a:buNone/>
            </a:pPr>
            <a:r>
              <a:rPr lang="da-DK" b="1" dirty="0">
                <a:solidFill>
                  <a:srgbClr val="297A77"/>
                </a:solidFill>
                <a:ea typeface="+mj-ea"/>
                <a:cs typeface="+mj-cs"/>
              </a:rPr>
              <a:t>            </a:t>
            </a:r>
            <a:endParaRPr lang="da-DK" dirty="0"/>
          </a:p>
          <a:p>
            <a:endParaRPr lang="da-DK" dirty="0"/>
          </a:p>
        </p:txBody>
      </p:sp>
      <p:sp>
        <p:nvSpPr>
          <p:cNvPr id="9" name="Rektangel 8">
            <a:extLst>
              <a:ext uri="{FF2B5EF4-FFF2-40B4-BE49-F238E27FC236}">
                <a16:creationId xmlns:a16="http://schemas.microsoft.com/office/drawing/2014/main" id="{EAA4D961-5D95-48E6-B75E-077894A0724E}"/>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7F0653B9-47FE-45C2-BC6D-0B88EA3CE6CF}"/>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Slide Number Placeholder 3">
            <a:extLst>
              <a:ext uri="{FF2B5EF4-FFF2-40B4-BE49-F238E27FC236}">
                <a16:creationId xmlns:a16="http://schemas.microsoft.com/office/drawing/2014/main" id="{89E6C25E-DA67-445C-816B-C617EFBCA088}"/>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23</a:t>
            </a:fld>
            <a:endParaRPr lang="da-DK" altLang="en-US">
              <a:solidFill>
                <a:schemeClr val="bg1"/>
              </a:solidFill>
            </a:endParaRPr>
          </a:p>
        </p:txBody>
      </p:sp>
      <p:pic>
        <p:nvPicPr>
          <p:cNvPr id="12" name="Billede 11">
            <a:extLst>
              <a:ext uri="{FF2B5EF4-FFF2-40B4-BE49-F238E27FC236}">
                <a16:creationId xmlns:a16="http://schemas.microsoft.com/office/drawing/2014/main" id="{374A497F-5D0A-44E3-9818-37B1A9059B4D}"/>
              </a:ext>
            </a:extLst>
          </p:cNvPr>
          <p:cNvPicPr>
            <a:picLocks noChangeAspect="1"/>
          </p:cNvPicPr>
          <p:nvPr/>
        </p:nvPicPr>
        <p:blipFill>
          <a:blip r:embed="rId3"/>
          <a:stretch>
            <a:fillRect/>
          </a:stretch>
        </p:blipFill>
        <p:spPr>
          <a:xfrm>
            <a:off x="9922267" y="2819490"/>
            <a:ext cx="1233633" cy="1233633"/>
          </a:xfrm>
          <a:prstGeom prst="rect">
            <a:avLst/>
          </a:prstGeom>
        </p:spPr>
      </p:pic>
      <p:grpSp>
        <p:nvGrpSpPr>
          <p:cNvPr id="13" name="Gruppe 12">
            <a:extLst>
              <a:ext uri="{FF2B5EF4-FFF2-40B4-BE49-F238E27FC236}">
                <a16:creationId xmlns:a16="http://schemas.microsoft.com/office/drawing/2014/main" id="{004BB362-958A-4569-9615-51AF3874F313}"/>
              </a:ext>
            </a:extLst>
          </p:cNvPr>
          <p:cNvGrpSpPr/>
          <p:nvPr/>
        </p:nvGrpSpPr>
        <p:grpSpPr>
          <a:xfrm>
            <a:off x="626961" y="4771156"/>
            <a:ext cx="4561575" cy="1041248"/>
            <a:chOff x="740775" y="5184942"/>
            <a:chExt cx="4561575" cy="1041248"/>
          </a:xfrm>
        </p:grpSpPr>
        <p:sp>
          <p:nvSpPr>
            <p:cNvPr id="14" name="Tekstfelt 20">
              <a:extLst>
                <a:ext uri="{FF2B5EF4-FFF2-40B4-BE49-F238E27FC236}">
                  <a16:creationId xmlns:a16="http://schemas.microsoft.com/office/drawing/2014/main" id="{B17C3ECA-01AA-4E96-9884-EE0C21240D6E}"/>
                </a:ext>
              </a:extLst>
            </p:cNvPr>
            <p:cNvSpPr txBox="1"/>
            <p:nvPr/>
          </p:nvSpPr>
          <p:spPr>
            <a:xfrm>
              <a:off x="1671644" y="5425971"/>
              <a:ext cx="3630706" cy="80021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a-DK" sz="2800" b="1" dirty="0">
                  <a:solidFill>
                    <a:srgbClr val="297A77"/>
                  </a:solidFill>
                  <a:ea typeface="+mj-ea"/>
                  <a:cs typeface="+mj-cs"/>
                </a:rPr>
                <a:t>Notér i mødenoter</a:t>
              </a:r>
            </a:p>
            <a:p>
              <a:endParaRPr lang="da-DK" dirty="0"/>
            </a:p>
          </p:txBody>
        </p:sp>
        <p:sp>
          <p:nvSpPr>
            <p:cNvPr id="15" name="Ellipse 14">
              <a:extLst>
                <a:ext uri="{FF2B5EF4-FFF2-40B4-BE49-F238E27FC236}">
                  <a16:creationId xmlns:a16="http://schemas.microsoft.com/office/drawing/2014/main" id="{FC63334A-E449-4259-8518-3C0B4814D8F5}"/>
                </a:ext>
              </a:extLst>
            </p:cNvPr>
            <p:cNvSpPr/>
            <p:nvPr/>
          </p:nvSpPr>
          <p:spPr>
            <a:xfrm>
              <a:off x="740775" y="5184942"/>
              <a:ext cx="869995" cy="869995"/>
            </a:xfrm>
            <a:prstGeom prst="ellipse">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a-DK"/>
            </a:p>
          </p:txBody>
        </p:sp>
        <p:pic>
          <p:nvPicPr>
            <p:cNvPr id="16" name="Billede 15" descr="Et billede, der indeholder papirclips&#10;&#10;Automatisk genereret beskrivelse">
              <a:extLst>
                <a:ext uri="{FF2B5EF4-FFF2-40B4-BE49-F238E27FC236}">
                  <a16:creationId xmlns:a16="http://schemas.microsoft.com/office/drawing/2014/main" id="{62B399DF-E51C-4CA2-8D4D-0075FC8EDB14}"/>
                </a:ext>
              </a:extLst>
            </p:cNvPr>
            <p:cNvPicPr>
              <a:picLocks noChangeAspect="1"/>
            </p:cNvPicPr>
            <p:nvPr/>
          </p:nvPicPr>
          <p:blipFill>
            <a:blip r:embed="rId4"/>
            <a:stretch>
              <a:fillRect/>
            </a:stretch>
          </p:blipFill>
          <p:spPr>
            <a:xfrm>
              <a:off x="960887" y="5405054"/>
              <a:ext cx="429769" cy="429769"/>
            </a:xfrm>
            <a:prstGeom prst="rect">
              <a:avLst/>
            </a:prstGeom>
          </p:spPr>
        </p:pic>
      </p:grpSp>
    </p:spTree>
    <p:extLst>
      <p:ext uri="{BB962C8B-B14F-4D97-AF65-F5344CB8AC3E}">
        <p14:creationId xmlns:p14="http://schemas.microsoft.com/office/powerpoint/2010/main" val="16452212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626301" y="365125"/>
            <a:ext cx="9129149" cy="1325563"/>
          </a:xfrm>
        </p:spPr>
        <p:txBody>
          <a:bodyPr>
            <a:normAutofit/>
          </a:bodyPr>
          <a:lstStyle/>
          <a:p>
            <a:pPr>
              <a:lnSpc>
                <a:spcPct val="70000"/>
              </a:lnSpc>
              <a:spcBef>
                <a:spcPts val="1000"/>
              </a:spcBef>
            </a:pPr>
            <a:r>
              <a:rPr lang="da-DK" b="1">
                <a:solidFill>
                  <a:srgbClr val="297A77"/>
                </a:solidFill>
                <a:latin typeface="+mn-lt"/>
              </a:rPr>
              <a:t>Plenum gennemgang (10 min.)</a:t>
            </a: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516371" y="1507524"/>
            <a:ext cx="9320087" cy="4679980"/>
          </a:xfrm>
        </p:spPr>
        <p:txBody>
          <a:bodyPr>
            <a:normAutofit/>
          </a:bodyPr>
          <a:lstStyle/>
          <a:p>
            <a:pPr>
              <a:lnSpc>
                <a:spcPct val="100000"/>
              </a:lnSpc>
              <a:buClr>
                <a:srgbClr val="297A77"/>
              </a:buClr>
              <a:buSzPct val="105000"/>
            </a:pPr>
            <a:r>
              <a:rPr lang="da-DK" sz="3200"/>
              <a:t>Hvad har I talt om i grupperne? </a:t>
            </a:r>
          </a:p>
          <a:p>
            <a:pPr marL="0" indent="0">
              <a:buClr>
                <a:srgbClr val="297A77"/>
              </a:buClr>
              <a:buSzPct val="105000"/>
              <a:buNone/>
            </a:pPr>
            <a:endParaRPr lang="da-DK"/>
          </a:p>
          <a:p>
            <a:pPr marL="0" indent="0">
              <a:buNone/>
            </a:pPr>
            <a:r>
              <a:rPr lang="da-DK"/>
              <a:t>               </a:t>
            </a:r>
          </a:p>
          <a:p>
            <a:pPr marL="0" indent="0">
              <a:lnSpc>
                <a:spcPct val="100000"/>
              </a:lnSpc>
              <a:buNone/>
            </a:pPr>
            <a:r>
              <a:rPr lang="da-DK" sz="5100" b="1">
                <a:solidFill>
                  <a:srgbClr val="297A77"/>
                </a:solidFill>
                <a:ea typeface="+mj-ea"/>
                <a:cs typeface="+mj-cs"/>
              </a:rPr>
              <a:t>      </a:t>
            </a:r>
          </a:p>
          <a:p>
            <a:pPr marL="0" indent="0">
              <a:lnSpc>
                <a:spcPct val="100000"/>
              </a:lnSpc>
              <a:buNone/>
            </a:pPr>
            <a:r>
              <a:rPr lang="da-DK" sz="5100" b="1">
                <a:solidFill>
                  <a:srgbClr val="297A77"/>
                </a:solidFill>
                <a:ea typeface="+mj-ea"/>
                <a:cs typeface="+mj-cs"/>
              </a:rPr>
              <a:t>      </a:t>
            </a:r>
            <a:endParaRPr lang="da-DK"/>
          </a:p>
          <a:p>
            <a:pPr marL="0" indent="0">
              <a:buNone/>
            </a:pPr>
            <a:endParaRPr lang="da-DK" sz="4400" b="1">
              <a:solidFill>
                <a:srgbClr val="297A77"/>
              </a:solidFill>
              <a:latin typeface="+mn-lt"/>
            </a:endParaRPr>
          </a:p>
          <a:p>
            <a:pPr marL="0" indent="0">
              <a:buNone/>
            </a:pPr>
            <a:endParaRPr lang="da-DK" sz="4400"/>
          </a:p>
        </p:txBody>
      </p:sp>
      <p:sp>
        <p:nvSpPr>
          <p:cNvPr id="8" name="Rektangel 7">
            <a:extLst>
              <a:ext uri="{FF2B5EF4-FFF2-40B4-BE49-F238E27FC236}">
                <a16:creationId xmlns:a16="http://schemas.microsoft.com/office/drawing/2014/main" id="{174B8E1B-F614-4684-8E6C-6D8E39E23302}"/>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6A9F6E65-3AD4-4C11-8B62-7924E018567A}"/>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Slide Number Placeholder 3">
            <a:extLst>
              <a:ext uri="{FF2B5EF4-FFF2-40B4-BE49-F238E27FC236}">
                <a16:creationId xmlns:a16="http://schemas.microsoft.com/office/drawing/2014/main" id="{7BDEA4DD-E6E4-4058-B078-1AA21809C2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24</a:t>
            </a:fld>
            <a:endParaRPr lang="da-DK" altLang="en-US">
              <a:solidFill>
                <a:schemeClr val="bg1"/>
              </a:solidFill>
            </a:endParaRPr>
          </a:p>
        </p:txBody>
      </p:sp>
      <p:pic>
        <p:nvPicPr>
          <p:cNvPr id="13" name="Billede 12">
            <a:extLst>
              <a:ext uri="{FF2B5EF4-FFF2-40B4-BE49-F238E27FC236}">
                <a16:creationId xmlns:a16="http://schemas.microsoft.com/office/drawing/2014/main" id="{58337C70-6F5E-41D8-B20F-83B97EBA185E}"/>
              </a:ext>
            </a:extLst>
          </p:cNvPr>
          <p:cNvPicPr>
            <a:picLocks noChangeAspect="1"/>
          </p:cNvPicPr>
          <p:nvPr/>
        </p:nvPicPr>
        <p:blipFill>
          <a:blip r:embed="rId3"/>
          <a:stretch>
            <a:fillRect/>
          </a:stretch>
        </p:blipFill>
        <p:spPr>
          <a:xfrm>
            <a:off x="9948973" y="2804805"/>
            <a:ext cx="1248389" cy="1248389"/>
          </a:xfrm>
          <a:prstGeom prst="rect">
            <a:avLst/>
          </a:prstGeom>
        </p:spPr>
      </p:pic>
    </p:spTree>
    <p:extLst>
      <p:ext uri="{BB962C8B-B14F-4D97-AF65-F5344CB8AC3E}">
        <p14:creationId xmlns:p14="http://schemas.microsoft.com/office/powerpoint/2010/main" val="4737414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626301" y="270536"/>
            <a:ext cx="9129149" cy="1325563"/>
          </a:xfrm>
        </p:spPr>
        <p:txBody>
          <a:bodyPr>
            <a:normAutofit/>
          </a:bodyPr>
          <a:lstStyle/>
          <a:p>
            <a:r>
              <a:rPr lang="da-DK" b="1">
                <a:solidFill>
                  <a:srgbClr val="297A77"/>
                </a:solidFill>
                <a:latin typeface="+mn-lt"/>
              </a:rPr>
              <a:t>Notér i mødenoter (5 min.) </a:t>
            </a: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477471" y="1546210"/>
            <a:ext cx="9864948" cy="4679980"/>
          </a:xfrm>
        </p:spPr>
        <p:txBody>
          <a:bodyPr>
            <a:normAutofit/>
          </a:bodyPr>
          <a:lstStyle/>
          <a:p>
            <a:pPr>
              <a:buClr>
                <a:srgbClr val="297A77"/>
              </a:buClr>
              <a:buSzPct val="105000"/>
            </a:pPr>
            <a:r>
              <a:rPr lang="da-DK" sz="3200"/>
              <a:t>Stille refleksion og </a:t>
            </a:r>
            <a:r>
              <a:rPr lang="da-DK" sz="3200" dirty="0"/>
              <a:t>notér </a:t>
            </a:r>
            <a:r>
              <a:rPr lang="da-DK" sz="3200"/>
              <a:t>de vigtigste</a:t>
            </a:r>
            <a:r>
              <a:rPr lang="da-DK" sz="3200" dirty="0"/>
              <a:t> pointer</a:t>
            </a:r>
            <a:r>
              <a:rPr lang="da-DK" sz="3200"/>
              <a:t> i mødenoter.</a:t>
            </a:r>
            <a:endParaRPr lang="da-DK" sz="4400"/>
          </a:p>
          <a:p>
            <a:pPr marL="0" indent="0">
              <a:lnSpc>
                <a:spcPct val="100000"/>
              </a:lnSpc>
              <a:buNone/>
            </a:pPr>
            <a:r>
              <a:rPr lang="da-DK" b="1">
                <a:solidFill>
                  <a:srgbClr val="297A77"/>
                </a:solidFill>
                <a:ea typeface="+mj-ea"/>
                <a:cs typeface="+mj-cs"/>
              </a:rPr>
              <a:t>           </a:t>
            </a:r>
            <a:endParaRPr lang="da-DK" sz="5100" b="1">
              <a:solidFill>
                <a:srgbClr val="297A77"/>
              </a:solidFill>
              <a:ea typeface="+mj-ea"/>
              <a:cs typeface="+mj-cs"/>
            </a:endParaRPr>
          </a:p>
          <a:p>
            <a:pPr marL="0" indent="0">
              <a:lnSpc>
                <a:spcPct val="100000"/>
              </a:lnSpc>
              <a:buNone/>
            </a:pPr>
            <a:r>
              <a:rPr lang="da-DK" sz="3900" b="1">
                <a:solidFill>
                  <a:srgbClr val="297A77"/>
                </a:solidFill>
                <a:ea typeface="+mj-ea"/>
                <a:cs typeface="+mj-cs"/>
              </a:rPr>
              <a:t>	</a:t>
            </a:r>
            <a:endParaRPr lang="da-DK" sz="4400"/>
          </a:p>
        </p:txBody>
      </p:sp>
      <p:sp>
        <p:nvSpPr>
          <p:cNvPr id="8" name="Rektangel 7">
            <a:extLst>
              <a:ext uri="{FF2B5EF4-FFF2-40B4-BE49-F238E27FC236}">
                <a16:creationId xmlns:a16="http://schemas.microsoft.com/office/drawing/2014/main" id="{174B8E1B-F614-4684-8E6C-6D8E39E23302}"/>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6A9F6E65-3AD4-4C11-8B62-7924E018567A}"/>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Slide Number Placeholder 3">
            <a:extLst>
              <a:ext uri="{FF2B5EF4-FFF2-40B4-BE49-F238E27FC236}">
                <a16:creationId xmlns:a16="http://schemas.microsoft.com/office/drawing/2014/main" id="{7BDEA4DD-E6E4-4058-B078-1AA21809C2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25</a:t>
            </a:fld>
            <a:endParaRPr lang="da-DK" altLang="en-US">
              <a:solidFill>
                <a:schemeClr val="bg1"/>
              </a:solidFill>
            </a:endParaRPr>
          </a:p>
        </p:txBody>
      </p:sp>
      <p:pic>
        <p:nvPicPr>
          <p:cNvPr id="3" name="Billede 2">
            <a:extLst>
              <a:ext uri="{FF2B5EF4-FFF2-40B4-BE49-F238E27FC236}">
                <a16:creationId xmlns:a16="http://schemas.microsoft.com/office/drawing/2014/main" id="{001D4764-D21E-4C58-9F98-61A5915304CA}"/>
              </a:ext>
            </a:extLst>
          </p:cNvPr>
          <p:cNvPicPr>
            <a:picLocks noChangeAspect="1"/>
          </p:cNvPicPr>
          <p:nvPr/>
        </p:nvPicPr>
        <p:blipFill>
          <a:blip r:embed="rId3"/>
          <a:stretch>
            <a:fillRect/>
          </a:stretch>
        </p:blipFill>
        <p:spPr>
          <a:xfrm>
            <a:off x="9939730" y="2803026"/>
            <a:ext cx="1251946" cy="1251946"/>
          </a:xfrm>
          <a:prstGeom prst="rect">
            <a:avLst/>
          </a:prstGeom>
        </p:spPr>
      </p:pic>
      <p:pic>
        <p:nvPicPr>
          <p:cNvPr id="16" name="Billede 15" descr="Et billede, der indeholder papirclips&#10;&#10;Automatisk genereret beskrivelse">
            <a:extLst>
              <a:ext uri="{FF2B5EF4-FFF2-40B4-BE49-F238E27FC236}">
                <a16:creationId xmlns:a16="http://schemas.microsoft.com/office/drawing/2014/main" id="{9BE8C934-4680-4A09-B824-FD30D637CA67}"/>
              </a:ext>
            </a:extLst>
          </p:cNvPr>
          <p:cNvPicPr>
            <a:picLocks noChangeAspect="1"/>
          </p:cNvPicPr>
          <p:nvPr/>
        </p:nvPicPr>
        <p:blipFill>
          <a:blip r:embed="rId4"/>
          <a:stretch>
            <a:fillRect/>
          </a:stretch>
        </p:blipFill>
        <p:spPr>
          <a:xfrm>
            <a:off x="10338382" y="3154482"/>
            <a:ext cx="549033" cy="549033"/>
          </a:xfrm>
          <a:prstGeom prst="rect">
            <a:avLst/>
          </a:prstGeom>
        </p:spPr>
      </p:pic>
    </p:spTree>
    <p:extLst>
      <p:ext uri="{BB962C8B-B14F-4D97-AF65-F5344CB8AC3E}">
        <p14:creationId xmlns:p14="http://schemas.microsoft.com/office/powerpoint/2010/main" val="5004921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D36887F7-F0B6-4B20-B0B4-572B2E6A5689}"/>
              </a:ext>
            </a:extLst>
          </p:cNvPr>
          <p:cNvSpPr/>
          <p:nvPr/>
        </p:nvSpPr>
        <p:spPr>
          <a:xfrm>
            <a:off x="0" y="0"/>
            <a:ext cx="12192000" cy="6858000"/>
          </a:xfrm>
          <a:prstGeom prst="rect">
            <a:avLst/>
          </a:prstGeom>
          <a:solidFill>
            <a:srgbClr val="297A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3" name="Billede 12" descr="Et billede, der indeholder personer, mødelokale&#10;&#10;Automatisk genereret beskrivelse">
            <a:extLst>
              <a:ext uri="{FF2B5EF4-FFF2-40B4-BE49-F238E27FC236}">
                <a16:creationId xmlns:a16="http://schemas.microsoft.com/office/drawing/2014/main" id="{79FD8C49-7612-4B8C-94BF-486E18E41DB0}"/>
              </a:ext>
            </a:extLst>
          </p:cNvPr>
          <p:cNvPicPr>
            <a:picLocks noChangeAspect="1"/>
          </p:cNvPicPr>
          <p:nvPr/>
        </p:nvPicPr>
        <p:blipFill rotWithShape="1">
          <a:blip r:embed="rId3">
            <a:alphaModFix amt="21000"/>
          </a:blip>
          <a:srcRect l="17715" t="-1" r="37025" b="197"/>
          <a:stretch/>
        </p:blipFill>
        <p:spPr>
          <a:xfrm>
            <a:off x="0" y="-39648"/>
            <a:ext cx="12192000" cy="7913598"/>
          </a:xfrm>
          <a:prstGeom prst="rect">
            <a:avLst/>
          </a:prstGeom>
        </p:spPr>
      </p:pic>
      <p:sp>
        <p:nvSpPr>
          <p:cNvPr id="16" name="Title 1">
            <a:extLst>
              <a:ext uri="{FF2B5EF4-FFF2-40B4-BE49-F238E27FC236}">
                <a16:creationId xmlns:a16="http://schemas.microsoft.com/office/drawing/2014/main" id="{1167341F-C76B-49D7-9E8A-E2A2678BE035}"/>
              </a:ext>
            </a:extLst>
          </p:cNvPr>
          <p:cNvSpPr txBox="1">
            <a:spLocks/>
          </p:cNvSpPr>
          <p:nvPr/>
        </p:nvSpPr>
        <p:spPr>
          <a:xfrm>
            <a:off x="-1" y="2502819"/>
            <a:ext cx="1219199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a-DK" b="1">
                <a:solidFill>
                  <a:schemeClr val="bg1"/>
                </a:solidFill>
                <a:latin typeface="+mn-lt"/>
                <a:cs typeface="Calibri"/>
              </a:rPr>
              <a:t>Pause (20 min.)</a:t>
            </a:r>
          </a:p>
        </p:txBody>
      </p:sp>
    </p:spTree>
    <p:extLst>
      <p:ext uri="{BB962C8B-B14F-4D97-AF65-F5344CB8AC3E}">
        <p14:creationId xmlns:p14="http://schemas.microsoft.com/office/powerpoint/2010/main" val="552123559"/>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193653D2-771E-44C7-A346-58F448B8D39D}"/>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Ellipse 7">
            <a:extLst>
              <a:ext uri="{FF2B5EF4-FFF2-40B4-BE49-F238E27FC236}">
                <a16:creationId xmlns:a16="http://schemas.microsoft.com/office/drawing/2014/main" id="{FD2F8E0B-3538-41D1-8474-2A812EF8F358}"/>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9" name="Billede 8">
            <a:extLst>
              <a:ext uri="{FF2B5EF4-FFF2-40B4-BE49-F238E27FC236}">
                <a16:creationId xmlns:a16="http://schemas.microsoft.com/office/drawing/2014/main" id="{391D6197-5277-4808-8CC0-3744D296C1D4}"/>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0" name="Slide Number Placeholder 3">
            <a:extLst>
              <a:ext uri="{FF2B5EF4-FFF2-40B4-BE49-F238E27FC236}">
                <a16:creationId xmlns:a16="http://schemas.microsoft.com/office/drawing/2014/main" id="{3BD3DD8E-DAF2-4441-92AF-C765089C0F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27</a:t>
            </a:fld>
            <a:endParaRPr lang="da-DK" altLang="en-US">
              <a:solidFill>
                <a:schemeClr val="bg1"/>
              </a:solidFill>
            </a:endParaRPr>
          </a:p>
        </p:txBody>
      </p:sp>
      <p:sp>
        <p:nvSpPr>
          <p:cNvPr id="11" name="Pladsholder til indhold 10">
            <a:extLst>
              <a:ext uri="{FF2B5EF4-FFF2-40B4-BE49-F238E27FC236}">
                <a16:creationId xmlns:a16="http://schemas.microsoft.com/office/drawing/2014/main" id="{00C3BF8A-C8D0-4641-833A-87A5358C5085}"/>
              </a:ext>
            </a:extLst>
          </p:cNvPr>
          <p:cNvSpPr>
            <a:spLocks noGrp="1"/>
          </p:cNvSpPr>
          <p:nvPr>
            <p:ph idx="1"/>
          </p:nvPr>
        </p:nvSpPr>
        <p:spPr>
          <a:xfrm>
            <a:off x="340963" y="356462"/>
            <a:ext cx="9414487" cy="6121830"/>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da-DK" sz="4400" b="1" dirty="0">
                <a:cs typeface="Calibri"/>
              </a:rPr>
              <a:t>Blok 3: Forløbsplan og kronikerhonorar</a:t>
            </a:r>
          </a:p>
          <a:p>
            <a:pPr marL="0" indent="0">
              <a:buNone/>
            </a:pPr>
            <a:r>
              <a:rPr lang="da-DK" sz="4400" b="1" dirty="0">
                <a:cs typeface="Calibri"/>
              </a:rPr>
              <a:t>	</a:t>
            </a:r>
            <a:r>
              <a:rPr lang="da-DK" b="1" dirty="0">
                <a:cs typeface="Calibri"/>
              </a:rPr>
              <a:t>Målepunkt : Forløbsplan</a:t>
            </a:r>
          </a:p>
          <a:p>
            <a:pPr marL="0" indent="0">
              <a:buNone/>
            </a:pPr>
            <a:r>
              <a:rPr lang="da-DK" b="1" dirty="0">
                <a:cs typeface="Calibri"/>
              </a:rPr>
              <a:t>	Målepunkt : Kronikerhonorar</a:t>
            </a:r>
          </a:p>
          <a:p>
            <a:pPr marL="0" indent="0">
              <a:buNone/>
            </a:pPr>
            <a:endParaRPr lang="da-DK" b="1" dirty="0">
              <a:cs typeface="Calibri"/>
            </a:endParaRPr>
          </a:p>
          <a:p>
            <a:pPr marL="0" indent="0">
              <a:buNone/>
            </a:pPr>
            <a:endParaRPr lang="da-DK" b="1" dirty="0">
              <a:cs typeface="Calibri"/>
            </a:endParaRPr>
          </a:p>
          <a:p>
            <a:pPr marL="0" indent="0">
              <a:buNone/>
            </a:pPr>
            <a:r>
              <a:rPr lang="da-DK" sz="2800" b="1" dirty="0">
                <a:cs typeface="Calibri"/>
              </a:rPr>
              <a:t>Samlet tid: 20 min. herunder</a:t>
            </a:r>
          </a:p>
          <a:p>
            <a:pPr marL="0" indent="0">
              <a:buNone/>
            </a:pPr>
            <a:r>
              <a:rPr lang="da-DK" sz="2000" b="1" dirty="0">
                <a:cs typeface="Calibri"/>
              </a:rPr>
              <a:t>Gruppearbejde 10 min. </a:t>
            </a:r>
          </a:p>
          <a:p>
            <a:pPr marL="0" indent="0">
              <a:buNone/>
            </a:pPr>
            <a:endParaRPr lang="da-DK" b="1" dirty="0">
              <a:cs typeface="Calibri"/>
            </a:endParaRPr>
          </a:p>
          <a:p>
            <a:pPr marL="0" indent="0">
              <a:buNone/>
            </a:pPr>
            <a:r>
              <a:rPr lang="da-DK" sz="2400" b="1" dirty="0">
                <a:cs typeface="Calibri"/>
              </a:rPr>
              <a:t>I skal </a:t>
            </a:r>
            <a:r>
              <a:rPr lang="da-DK" sz="2400" b="1" u="sng" dirty="0">
                <a:cs typeface="Calibri"/>
              </a:rPr>
              <a:t>ikke </a:t>
            </a:r>
            <a:r>
              <a:rPr lang="da-DK" sz="2400" b="1" dirty="0">
                <a:cs typeface="Calibri"/>
              </a:rPr>
              <a:t>sidde sammen med kolleger fra egen praksis</a:t>
            </a:r>
          </a:p>
        </p:txBody>
      </p:sp>
    </p:spTree>
    <p:extLst>
      <p:ext uri="{BB962C8B-B14F-4D97-AF65-F5344CB8AC3E}">
        <p14:creationId xmlns:p14="http://schemas.microsoft.com/office/powerpoint/2010/main" val="20376518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523883" y="365125"/>
            <a:ext cx="10829917" cy="1325563"/>
          </a:xfrm>
        </p:spPr>
        <p:txBody>
          <a:bodyPr>
            <a:normAutofit/>
          </a:bodyPr>
          <a:lstStyle/>
          <a:p>
            <a:r>
              <a:rPr lang="da-DK" b="1" dirty="0">
                <a:solidFill>
                  <a:srgbClr val="297A77"/>
                </a:solidFill>
                <a:latin typeface="+mn-lt"/>
              </a:rPr>
              <a:t>Formål med blok 3</a:t>
            </a:r>
            <a:br>
              <a:rPr lang="da-DK" b="1" dirty="0">
                <a:solidFill>
                  <a:srgbClr val="297A77"/>
                </a:solidFill>
                <a:latin typeface="+mn-lt"/>
              </a:rPr>
            </a:br>
            <a:endParaRPr lang="da-DK" b="1" dirty="0">
              <a:solidFill>
                <a:srgbClr val="297A77"/>
              </a:solidFill>
              <a:latin typeface="+mn-lt"/>
            </a:endParaRP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647635" y="1424003"/>
            <a:ext cx="9277147" cy="4802187"/>
          </a:xfrm>
        </p:spPr>
        <p:txBody>
          <a:bodyPr vert="horz" lIns="91440" tIns="45720" rIns="91440" bIns="45720" rtlCol="0" anchor="t">
            <a:normAutofit/>
          </a:bodyPr>
          <a:lstStyle/>
          <a:p>
            <a:pPr marL="0" indent="0">
              <a:buNone/>
            </a:pPr>
            <a:r>
              <a:rPr lang="da-DK" sz="3200" dirty="0">
                <a:cs typeface="Calibri"/>
              </a:rPr>
              <a:t>I blok 3 gennemgås andel patienter med en forløbsplan og andel patienter, der er tilmeldt kronikerhonorar. </a:t>
            </a:r>
            <a:endParaRPr lang="da-DK" sz="3200" dirty="0"/>
          </a:p>
          <a:p>
            <a:pPr>
              <a:buClr>
                <a:srgbClr val="297A77"/>
              </a:buClr>
            </a:pPr>
            <a:r>
              <a:rPr lang="da-DK" sz="3200" dirty="0">
                <a:cs typeface="Calibri"/>
              </a:rPr>
              <a:t>Formålet er at</a:t>
            </a:r>
            <a:r>
              <a:rPr lang="da-DK" sz="3200" dirty="0"/>
              <a:t> drøfte jeres anvendelse af forløbsplaner og tilmelding til kronikerhonorar.</a:t>
            </a:r>
          </a:p>
          <a:p>
            <a:pPr marL="0" indent="0">
              <a:buNone/>
            </a:pPr>
            <a:endParaRPr lang="da-DK" sz="3200" dirty="0">
              <a:highlight>
                <a:srgbClr val="FFFF00"/>
              </a:highlight>
              <a:cs typeface="Calibri"/>
            </a:endParaRPr>
          </a:p>
        </p:txBody>
      </p:sp>
      <p:sp>
        <p:nvSpPr>
          <p:cNvPr id="6" name="Rektangel 5">
            <a:extLst>
              <a:ext uri="{FF2B5EF4-FFF2-40B4-BE49-F238E27FC236}">
                <a16:creationId xmlns:a16="http://schemas.microsoft.com/office/drawing/2014/main" id="{01748BF7-2853-4A97-88AB-466CE3FAE84A}"/>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Ellipse 7">
            <a:extLst>
              <a:ext uri="{FF2B5EF4-FFF2-40B4-BE49-F238E27FC236}">
                <a16:creationId xmlns:a16="http://schemas.microsoft.com/office/drawing/2014/main" id="{3466BAD2-1965-4C02-B010-CBCDC691D79B}"/>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9" name="Billede 8">
            <a:extLst>
              <a:ext uri="{FF2B5EF4-FFF2-40B4-BE49-F238E27FC236}">
                <a16:creationId xmlns:a16="http://schemas.microsoft.com/office/drawing/2014/main" id="{3EBA7224-83ED-4ECA-BBD4-6560BED8437A}"/>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0" name="Slide Number Placeholder 3">
            <a:extLst>
              <a:ext uri="{FF2B5EF4-FFF2-40B4-BE49-F238E27FC236}">
                <a16:creationId xmlns:a16="http://schemas.microsoft.com/office/drawing/2014/main" id="{02AFB573-6534-425D-96B6-11433C73114D}"/>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28</a:t>
            </a:fld>
            <a:endParaRPr lang="da-DK" altLang="en-US">
              <a:solidFill>
                <a:schemeClr val="bg1"/>
              </a:solidFill>
            </a:endParaRPr>
          </a:p>
        </p:txBody>
      </p:sp>
    </p:spTree>
    <p:extLst>
      <p:ext uri="{BB962C8B-B14F-4D97-AF65-F5344CB8AC3E}">
        <p14:creationId xmlns:p14="http://schemas.microsoft.com/office/powerpoint/2010/main" val="2616610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838200" y="375371"/>
            <a:ext cx="10515600" cy="1325563"/>
          </a:xfrm>
        </p:spPr>
        <p:txBody>
          <a:bodyPr>
            <a:normAutofit/>
          </a:bodyPr>
          <a:lstStyle/>
          <a:p>
            <a:r>
              <a:rPr lang="da-DK" sz="3600" b="1" dirty="0">
                <a:solidFill>
                  <a:srgbClr val="297A77"/>
                </a:solidFill>
                <a:latin typeface="+mn-lt"/>
              </a:rPr>
              <a:t>Målepunkt 6: Andel patienter med en forløbsplan </a:t>
            </a:r>
          </a:p>
        </p:txBody>
      </p:sp>
      <p:graphicFrame>
        <p:nvGraphicFramePr>
          <p:cNvPr id="7" name="Pladsholder til indhold 6">
            <a:extLst>
              <a:ext uri="{FF2B5EF4-FFF2-40B4-BE49-F238E27FC236}">
                <a16:creationId xmlns:a16="http://schemas.microsoft.com/office/drawing/2014/main" id="{E4493CCD-9496-42A1-BEEE-60396B4D2627}"/>
              </a:ext>
            </a:extLst>
          </p:cNvPr>
          <p:cNvGraphicFramePr>
            <a:graphicFrameLocks noGrp="1"/>
          </p:cNvGraphicFramePr>
          <p:nvPr>
            <p:ph idx="1"/>
            <p:extLst>
              <p:ext uri="{D42A27DB-BD31-4B8C-83A1-F6EECF244321}">
                <p14:modId xmlns:p14="http://schemas.microsoft.com/office/powerpoint/2010/main" val="4245483874"/>
              </p:ext>
            </p:extLst>
          </p:nvPr>
        </p:nvGraphicFramePr>
        <p:xfrm>
          <a:off x="838200" y="1579418"/>
          <a:ext cx="10515600" cy="45666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88492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720436" y="365125"/>
            <a:ext cx="10633364" cy="1325563"/>
          </a:xfrm>
        </p:spPr>
        <p:txBody>
          <a:bodyPr>
            <a:normAutofit/>
          </a:bodyPr>
          <a:lstStyle/>
          <a:p>
            <a:r>
              <a:rPr lang="da-DK" b="1">
                <a:solidFill>
                  <a:srgbClr val="297A77"/>
                </a:solidFill>
                <a:latin typeface="+mn-lt"/>
              </a:rPr>
              <a:t>Materialer</a:t>
            </a: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642026" y="1468877"/>
            <a:ext cx="8802599" cy="5023998"/>
          </a:xfrm>
        </p:spPr>
        <p:txBody>
          <a:bodyPr>
            <a:normAutofit/>
          </a:bodyPr>
          <a:lstStyle/>
          <a:p>
            <a:pPr marL="0" indent="0">
              <a:buNone/>
            </a:pPr>
            <a:r>
              <a:rPr lang="da-DK" sz="2800" b="1">
                <a:cs typeface="Calibri"/>
              </a:rPr>
              <a:t>Du har inden mødet:</a:t>
            </a:r>
          </a:p>
          <a:p>
            <a:pPr marL="0" indent="0">
              <a:buNone/>
            </a:pPr>
            <a:r>
              <a:rPr lang="da-DK" sz="2400">
                <a:cs typeface="Calibri"/>
              </a:rPr>
              <a:t>Trukket data om dine diabetespatienter, så data for klyngen kan blive vist samlet på mødet i dag.</a:t>
            </a:r>
          </a:p>
          <a:p>
            <a:pPr marL="0" indent="0">
              <a:buNone/>
            </a:pPr>
            <a:endParaRPr lang="da-DK" sz="2400">
              <a:cs typeface="Calibri"/>
            </a:endParaRPr>
          </a:p>
          <a:p>
            <a:pPr marL="0" indent="0">
              <a:buNone/>
            </a:pPr>
            <a:r>
              <a:rPr lang="da-DK" sz="2800" b="1">
                <a:cs typeface="Calibri"/>
              </a:rPr>
              <a:t>På mødet i dag udleveres</a:t>
            </a:r>
            <a:r>
              <a:rPr lang="da-DK" sz="2800">
                <a:cs typeface="Calibri"/>
              </a:rPr>
              <a:t>:</a:t>
            </a:r>
          </a:p>
          <a:p>
            <a:pPr>
              <a:buClr>
                <a:srgbClr val="297A77"/>
              </a:buClr>
            </a:pPr>
            <a:r>
              <a:rPr lang="da-DK" sz="2400">
                <a:cs typeface="Calibri"/>
              </a:rPr>
              <a:t>Uddelingskopier af </a:t>
            </a:r>
            <a:r>
              <a:rPr lang="da-DK" sz="2400" err="1">
                <a:cs typeface="Calibri"/>
              </a:rPr>
              <a:t>powerpoint</a:t>
            </a:r>
            <a:r>
              <a:rPr lang="da-DK" sz="2400">
                <a:cs typeface="Calibri"/>
              </a:rPr>
              <a:t> til gruppearbejde</a:t>
            </a:r>
          </a:p>
          <a:p>
            <a:pPr>
              <a:buClr>
                <a:srgbClr val="297A77"/>
              </a:buClr>
            </a:pPr>
            <a:r>
              <a:rPr lang="da-DK" sz="2400">
                <a:cs typeface="Calibri"/>
              </a:rPr>
              <a:t>Ark til mødenoter: Skriv dine overvejelser og gode ideer ned undervejs og saml op til sidst på mødet. </a:t>
            </a:r>
          </a:p>
          <a:p>
            <a:pPr>
              <a:buClr>
                <a:srgbClr val="297A77"/>
              </a:buClr>
            </a:pPr>
            <a:r>
              <a:rPr lang="da-DK" sz="2400">
                <a:cs typeface="Calibri"/>
              </a:rPr>
              <a:t>Plan for implementering i praksis: Tag dine ideer med hjem.</a:t>
            </a:r>
          </a:p>
          <a:p>
            <a:pPr marL="0" indent="0">
              <a:buNone/>
            </a:pPr>
            <a:endParaRPr lang="da-DK">
              <a:highlight>
                <a:srgbClr val="FFFF00"/>
              </a:highligh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3</a:t>
            </a:fld>
            <a:endParaRPr lang="da-DK" altLang="en-US">
              <a:solidFill>
                <a:schemeClr val="bg1"/>
              </a:solidFill>
            </a:endParaRPr>
          </a:p>
        </p:txBody>
      </p:sp>
    </p:spTree>
    <p:extLst>
      <p:ext uri="{BB962C8B-B14F-4D97-AF65-F5344CB8AC3E}">
        <p14:creationId xmlns:p14="http://schemas.microsoft.com/office/powerpoint/2010/main" val="2664720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838200" y="502911"/>
            <a:ext cx="10515600" cy="1325563"/>
          </a:xfrm>
        </p:spPr>
        <p:txBody>
          <a:bodyPr>
            <a:normAutofit/>
          </a:bodyPr>
          <a:lstStyle/>
          <a:p>
            <a:r>
              <a:rPr lang="da-DK" sz="3600" b="1" dirty="0">
                <a:solidFill>
                  <a:srgbClr val="297A77"/>
                </a:solidFill>
                <a:latin typeface="+mn-lt"/>
              </a:rPr>
              <a:t>Målepunkt 7: Andel patienter, der er tilmeldt kronikerhonorar</a:t>
            </a:r>
          </a:p>
        </p:txBody>
      </p:sp>
      <p:graphicFrame>
        <p:nvGraphicFramePr>
          <p:cNvPr id="7" name="Pladsholder til indhold 6">
            <a:extLst>
              <a:ext uri="{FF2B5EF4-FFF2-40B4-BE49-F238E27FC236}">
                <a16:creationId xmlns:a16="http://schemas.microsoft.com/office/drawing/2014/main" id="{E86F36E5-03D1-4D93-8F2F-397007C4FEE5}"/>
              </a:ext>
            </a:extLst>
          </p:cNvPr>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795805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220133" y="276169"/>
            <a:ext cx="10210588" cy="1325563"/>
          </a:xfrm>
        </p:spPr>
        <p:txBody>
          <a:bodyPr>
            <a:normAutofit fontScale="90000"/>
          </a:bodyPr>
          <a:lstStyle/>
          <a:p>
            <a:r>
              <a:rPr lang="da-DK" sz="3600" b="1" dirty="0">
                <a:solidFill>
                  <a:srgbClr val="297A77"/>
                </a:solidFill>
                <a:latin typeface="+mn-lt"/>
              </a:rPr>
              <a:t>Spørgsmål til målepunkt 6 og 7: Andel patienter med en forløbsplan, og andel der er tilmeldt kronikerhonorar</a:t>
            </a: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220133" y="1863969"/>
            <a:ext cx="11133667" cy="4312994"/>
          </a:xfrm>
        </p:spPr>
        <p:txBody>
          <a:bodyPr>
            <a:normAutofit/>
          </a:bodyPr>
          <a:lstStyle/>
          <a:p>
            <a:pPr marL="0" indent="0">
              <a:buNone/>
            </a:pPr>
            <a:r>
              <a:rPr lang="da-DK" b="1" dirty="0">
                <a:solidFill>
                  <a:srgbClr val="297A77"/>
                </a:solidFill>
                <a:ea typeface="+mj-ea"/>
                <a:cs typeface="+mj-cs"/>
              </a:rPr>
              <a:t>Drøft i grupper (10 min.):</a:t>
            </a:r>
          </a:p>
          <a:p>
            <a:pPr>
              <a:buClr>
                <a:srgbClr val="297A77"/>
              </a:buClr>
            </a:pPr>
            <a:r>
              <a:rPr lang="da-DK" dirty="0"/>
              <a:t>Hvilke erfaringer er der med at lave forløbsplaner?</a:t>
            </a:r>
          </a:p>
          <a:p>
            <a:pPr lvl="0">
              <a:buClr>
                <a:srgbClr val="297A77"/>
              </a:buClr>
            </a:pPr>
            <a:r>
              <a:rPr lang="da-DK" dirty="0"/>
              <a:t>Hvordan erfaringer har I gjort i forhold til betydningen for:</a:t>
            </a:r>
          </a:p>
          <a:p>
            <a:pPr lvl="1">
              <a:buClr>
                <a:srgbClr val="297A77"/>
              </a:buClr>
            </a:pPr>
            <a:r>
              <a:rPr lang="da-DK" dirty="0"/>
              <a:t>  1) patienterne, 2) praksis og 3) det tværfaglige samarbejde?</a:t>
            </a:r>
          </a:p>
          <a:p>
            <a:pPr>
              <a:buClr>
                <a:srgbClr val="297A77"/>
              </a:buClr>
              <a:buSzPct val="105000"/>
            </a:pPr>
            <a:r>
              <a:rPr lang="da-DK" dirty="0"/>
              <a:t>Tilmelding til kronikerhonorar? Hvornår/hvornår ikke?</a:t>
            </a:r>
          </a:p>
          <a:p>
            <a:pPr>
              <a:buClr>
                <a:srgbClr val="297A77"/>
              </a:buClr>
              <a:buSzPct val="105000"/>
            </a:pPr>
            <a:endParaRPr lang="da-DK" dirty="0"/>
          </a:p>
          <a:p>
            <a:pPr>
              <a:buClr>
                <a:srgbClr val="297A77"/>
              </a:buClr>
              <a:buSzPct val="105000"/>
            </a:pPr>
            <a:endParaRPr lang="da-DK" dirty="0"/>
          </a:p>
          <a:p>
            <a:pPr marL="0" indent="0">
              <a:buNone/>
            </a:pPr>
            <a:endParaRPr lang="da-DK" dirty="0"/>
          </a:p>
          <a:p>
            <a:pPr marL="0" indent="0">
              <a:buNone/>
            </a:pPr>
            <a:endParaRPr lang="da-DK" dirty="0"/>
          </a:p>
          <a:p>
            <a:pPr marL="0" indent="0">
              <a:buNone/>
            </a:pPr>
            <a:endParaRPr lang="da-DK" dirty="0"/>
          </a:p>
          <a:p>
            <a:pPr marL="0" indent="0">
              <a:buNone/>
            </a:pPr>
            <a:endParaRPr lang="da-DK" dirty="0"/>
          </a:p>
          <a:p>
            <a:endParaRPr lang="da-DK" dirty="0"/>
          </a:p>
        </p:txBody>
      </p:sp>
      <p:sp>
        <p:nvSpPr>
          <p:cNvPr id="8" name="Rektangel 7">
            <a:extLst>
              <a:ext uri="{FF2B5EF4-FFF2-40B4-BE49-F238E27FC236}">
                <a16:creationId xmlns:a16="http://schemas.microsoft.com/office/drawing/2014/main" id="{174B8E1B-F614-4684-8E6C-6D8E39E23302}"/>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6A9F6E65-3AD4-4C11-8B62-7924E018567A}"/>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Slide Number Placeholder 3">
            <a:extLst>
              <a:ext uri="{FF2B5EF4-FFF2-40B4-BE49-F238E27FC236}">
                <a16:creationId xmlns:a16="http://schemas.microsoft.com/office/drawing/2014/main" id="{7BDEA4DD-E6E4-4058-B078-1AA21809C2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31</a:t>
            </a:fld>
            <a:endParaRPr lang="da-DK" altLang="en-US">
              <a:solidFill>
                <a:schemeClr val="bg1"/>
              </a:solidFill>
            </a:endParaRPr>
          </a:p>
        </p:txBody>
      </p:sp>
      <p:pic>
        <p:nvPicPr>
          <p:cNvPr id="14" name="Billede 13">
            <a:extLst>
              <a:ext uri="{FF2B5EF4-FFF2-40B4-BE49-F238E27FC236}">
                <a16:creationId xmlns:a16="http://schemas.microsoft.com/office/drawing/2014/main" id="{893690E1-E9D4-4393-80EB-7FF6A1535B18}"/>
              </a:ext>
            </a:extLst>
          </p:cNvPr>
          <p:cNvPicPr>
            <a:picLocks noChangeAspect="1"/>
          </p:cNvPicPr>
          <p:nvPr/>
        </p:nvPicPr>
        <p:blipFill>
          <a:blip r:embed="rId3"/>
          <a:stretch>
            <a:fillRect/>
          </a:stretch>
        </p:blipFill>
        <p:spPr>
          <a:xfrm>
            <a:off x="9922267" y="2819490"/>
            <a:ext cx="1233633" cy="1233633"/>
          </a:xfrm>
          <a:prstGeom prst="rect">
            <a:avLst/>
          </a:prstGeom>
        </p:spPr>
      </p:pic>
    </p:spTree>
    <p:extLst>
      <p:ext uri="{BB962C8B-B14F-4D97-AF65-F5344CB8AC3E}">
        <p14:creationId xmlns:p14="http://schemas.microsoft.com/office/powerpoint/2010/main" val="32534322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626301" y="270536"/>
            <a:ext cx="9129149" cy="1325563"/>
          </a:xfrm>
        </p:spPr>
        <p:txBody>
          <a:bodyPr>
            <a:normAutofit/>
          </a:bodyPr>
          <a:lstStyle/>
          <a:p>
            <a:r>
              <a:rPr lang="da-DK" b="1">
                <a:solidFill>
                  <a:srgbClr val="297A77"/>
                </a:solidFill>
                <a:latin typeface="+mn-lt"/>
              </a:rPr>
              <a:t>Notér i mødenoter (5 min.) </a:t>
            </a: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477471" y="1546210"/>
            <a:ext cx="9864948" cy="4679980"/>
          </a:xfrm>
        </p:spPr>
        <p:txBody>
          <a:bodyPr>
            <a:normAutofit/>
          </a:bodyPr>
          <a:lstStyle/>
          <a:p>
            <a:pPr>
              <a:buClr>
                <a:srgbClr val="297A77"/>
              </a:buClr>
              <a:buSzPct val="105000"/>
            </a:pPr>
            <a:r>
              <a:rPr lang="da-DK" sz="3200"/>
              <a:t>Stille refleksion og skriv de vigtigste pointer i mødenoter.</a:t>
            </a:r>
            <a:endParaRPr lang="da-DK" sz="4400"/>
          </a:p>
          <a:p>
            <a:pPr marL="0" indent="0">
              <a:lnSpc>
                <a:spcPct val="100000"/>
              </a:lnSpc>
              <a:buNone/>
            </a:pPr>
            <a:r>
              <a:rPr lang="da-DK" b="1">
                <a:solidFill>
                  <a:srgbClr val="297A77"/>
                </a:solidFill>
                <a:ea typeface="+mj-ea"/>
                <a:cs typeface="+mj-cs"/>
              </a:rPr>
              <a:t>           </a:t>
            </a:r>
            <a:endParaRPr lang="da-DK" sz="5100" b="1">
              <a:solidFill>
                <a:srgbClr val="297A77"/>
              </a:solidFill>
              <a:ea typeface="+mj-ea"/>
              <a:cs typeface="+mj-cs"/>
            </a:endParaRPr>
          </a:p>
          <a:p>
            <a:pPr marL="0" indent="0">
              <a:lnSpc>
                <a:spcPct val="100000"/>
              </a:lnSpc>
              <a:buNone/>
            </a:pPr>
            <a:r>
              <a:rPr lang="da-DK" sz="3900" b="1">
                <a:solidFill>
                  <a:srgbClr val="297A77"/>
                </a:solidFill>
                <a:ea typeface="+mj-ea"/>
                <a:cs typeface="+mj-cs"/>
              </a:rPr>
              <a:t>	</a:t>
            </a:r>
            <a:endParaRPr lang="da-DK" sz="4400"/>
          </a:p>
        </p:txBody>
      </p:sp>
      <p:sp>
        <p:nvSpPr>
          <p:cNvPr id="8" name="Rektangel 7">
            <a:extLst>
              <a:ext uri="{FF2B5EF4-FFF2-40B4-BE49-F238E27FC236}">
                <a16:creationId xmlns:a16="http://schemas.microsoft.com/office/drawing/2014/main" id="{174B8E1B-F614-4684-8E6C-6D8E39E23302}"/>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6A9F6E65-3AD4-4C11-8B62-7924E018567A}"/>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Slide Number Placeholder 3">
            <a:extLst>
              <a:ext uri="{FF2B5EF4-FFF2-40B4-BE49-F238E27FC236}">
                <a16:creationId xmlns:a16="http://schemas.microsoft.com/office/drawing/2014/main" id="{7BDEA4DD-E6E4-4058-B078-1AA21809C2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32</a:t>
            </a:fld>
            <a:endParaRPr lang="da-DK" altLang="en-US">
              <a:solidFill>
                <a:schemeClr val="bg1"/>
              </a:solidFill>
            </a:endParaRPr>
          </a:p>
        </p:txBody>
      </p:sp>
      <p:pic>
        <p:nvPicPr>
          <p:cNvPr id="3" name="Billede 2">
            <a:extLst>
              <a:ext uri="{FF2B5EF4-FFF2-40B4-BE49-F238E27FC236}">
                <a16:creationId xmlns:a16="http://schemas.microsoft.com/office/drawing/2014/main" id="{001D4764-D21E-4C58-9F98-61A5915304CA}"/>
              </a:ext>
            </a:extLst>
          </p:cNvPr>
          <p:cNvPicPr>
            <a:picLocks noChangeAspect="1"/>
          </p:cNvPicPr>
          <p:nvPr/>
        </p:nvPicPr>
        <p:blipFill>
          <a:blip r:embed="rId3"/>
          <a:stretch>
            <a:fillRect/>
          </a:stretch>
        </p:blipFill>
        <p:spPr>
          <a:xfrm>
            <a:off x="9939730" y="2803026"/>
            <a:ext cx="1251946" cy="1251946"/>
          </a:xfrm>
          <a:prstGeom prst="rect">
            <a:avLst/>
          </a:prstGeom>
        </p:spPr>
      </p:pic>
      <p:pic>
        <p:nvPicPr>
          <p:cNvPr id="16" name="Billede 15" descr="Et billede, der indeholder papirclips&#10;&#10;Automatisk genereret beskrivelse">
            <a:extLst>
              <a:ext uri="{FF2B5EF4-FFF2-40B4-BE49-F238E27FC236}">
                <a16:creationId xmlns:a16="http://schemas.microsoft.com/office/drawing/2014/main" id="{9BE8C934-4680-4A09-B824-FD30D637CA67}"/>
              </a:ext>
            </a:extLst>
          </p:cNvPr>
          <p:cNvPicPr>
            <a:picLocks noChangeAspect="1"/>
          </p:cNvPicPr>
          <p:nvPr/>
        </p:nvPicPr>
        <p:blipFill>
          <a:blip r:embed="rId4"/>
          <a:stretch>
            <a:fillRect/>
          </a:stretch>
        </p:blipFill>
        <p:spPr>
          <a:xfrm>
            <a:off x="10338382" y="3154482"/>
            <a:ext cx="549033" cy="549033"/>
          </a:xfrm>
          <a:prstGeom prst="rect">
            <a:avLst/>
          </a:prstGeom>
        </p:spPr>
      </p:pic>
    </p:spTree>
    <p:extLst>
      <p:ext uri="{BB962C8B-B14F-4D97-AF65-F5344CB8AC3E}">
        <p14:creationId xmlns:p14="http://schemas.microsoft.com/office/powerpoint/2010/main" val="19818657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EAA4D961-5D95-48E6-B75E-077894A0724E}"/>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7F0653B9-47FE-45C2-BC6D-0B88EA3CE6CF}"/>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Slide Number Placeholder 3">
            <a:extLst>
              <a:ext uri="{FF2B5EF4-FFF2-40B4-BE49-F238E27FC236}">
                <a16:creationId xmlns:a16="http://schemas.microsoft.com/office/drawing/2014/main" id="{89E6C25E-DA67-445C-816B-C617EFBCA088}"/>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33</a:t>
            </a:fld>
            <a:endParaRPr lang="da-DK" altLang="en-US">
              <a:solidFill>
                <a:schemeClr val="bg1"/>
              </a:solidFill>
            </a:endParaRPr>
          </a:p>
        </p:txBody>
      </p:sp>
      <p:sp>
        <p:nvSpPr>
          <p:cNvPr id="13" name="Pladsholder til indhold 12">
            <a:extLst>
              <a:ext uri="{FF2B5EF4-FFF2-40B4-BE49-F238E27FC236}">
                <a16:creationId xmlns:a16="http://schemas.microsoft.com/office/drawing/2014/main" id="{ACCF2745-7A90-4B6F-90AB-A0EEC14E960F}"/>
              </a:ext>
            </a:extLst>
          </p:cNvPr>
          <p:cNvSpPr>
            <a:spLocks noGrp="1"/>
          </p:cNvSpPr>
          <p:nvPr>
            <p:ph idx="1"/>
          </p:nvPr>
        </p:nvSpPr>
        <p:spPr>
          <a:xfrm>
            <a:off x="653144" y="414768"/>
            <a:ext cx="8876460" cy="6028464"/>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buNone/>
            </a:pPr>
            <a:endParaRPr lang="da-DK" sz="4400" b="1" dirty="0">
              <a:cs typeface="Calibri"/>
            </a:endParaRPr>
          </a:p>
          <a:p>
            <a:pPr marL="0" indent="0">
              <a:buNone/>
            </a:pPr>
            <a:r>
              <a:rPr lang="da-DK" sz="4300" b="1" dirty="0">
                <a:cs typeface="Calibri"/>
              </a:rPr>
              <a:t>Blok 4: Implementering og opfølgning</a:t>
            </a:r>
          </a:p>
          <a:p>
            <a:pPr marL="0" indent="0">
              <a:buNone/>
            </a:pPr>
            <a:endParaRPr lang="da-DK" sz="2400" b="1" dirty="0">
              <a:cs typeface="Calibri"/>
            </a:endParaRPr>
          </a:p>
          <a:p>
            <a:pPr marL="0" indent="0">
              <a:buNone/>
            </a:pPr>
            <a:r>
              <a:rPr lang="da-DK" sz="2400" b="1" dirty="0">
                <a:cs typeface="Calibri"/>
              </a:rPr>
              <a:t>Her skal I sidde sammen med kolleger fra egen praksis. Sololæger sidder sammen.</a:t>
            </a:r>
          </a:p>
          <a:p>
            <a:pPr marL="0" indent="0">
              <a:buNone/>
            </a:pPr>
            <a:endParaRPr lang="da-DK" sz="2400" b="1" dirty="0">
              <a:cs typeface="Calibri"/>
            </a:endParaRPr>
          </a:p>
          <a:p>
            <a:pPr marL="0" indent="0">
              <a:buNone/>
            </a:pPr>
            <a:endParaRPr lang="da-DK" sz="2400" b="1" dirty="0">
              <a:cs typeface="Calibri"/>
            </a:endParaRPr>
          </a:p>
          <a:p>
            <a:pPr marL="0" indent="0">
              <a:buNone/>
            </a:pPr>
            <a:endParaRPr lang="da-DK" sz="2400" b="1" dirty="0">
              <a:cs typeface="Calibri"/>
            </a:endParaRPr>
          </a:p>
          <a:p>
            <a:pPr marL="0" indent="0">
              <a:buNone/>
            </a:pPr>
            <a:r>
              <a:rPr lang="da-DK" sz="2800" b="1" dirty="0">
                <a:cs typeface="Calibri"/>
              </a:rPr>
              <a:t>Samlet tid: 30 minutter</a:t>
            </a:r>
          </a:p>
          <a:p>
            <a:pPr marL="0" indent="0">
              <a:buNone/>
            </a:pPr>
            <a:r>
              <a:rPr lang="da-DK" sz="2400" b="1" dirty="0">
                <a:cs typeface="Calibri"/>
              </a:rPr>
              <a:t>I skal udfylde implementeringsplanen.</a:t>
            </a:r>
          </a:p>
          <a:p>
            <a:pPr marL="0" indent="0">
              <a:buNone/>
            </a:pPr>
            <a:endParaRPr lang="da-DK" sz="2400" b="1" dirty="0">
              <a:cs typeface="Calibri"/>
            </a:endParaRPr>
          </a:p>
          <a:p>
            <a:pPr marL="0" indent="0">
              <a:buNone/>
            </a:pPr>
            <a:endParaRPr lang="da-DK" sz="2400" b="1" dirty="0">
              <a:cs typeface="Calibri"/>
            </a:endParaRPr>
          </a:p>
        </p:txBody>
      </p:sp>
      <p:pic>
        <p:nvPicPr>
          <p:cNvPr id="7" name="Billede 6">
            <a:extLst>
              <a:ext uri="{FF2B5EF4-FFF2-40B4-BE49-F238E27FC236}">
                <a16:creationId xmlns:a16="http://schemas.microsoft.com/office/drawing/2014/main" id="{38C001F5-88AF-4087-8144-DC73F6123261}"/>
              </a:ext>
            </a:extLst>
          </p:cNvPr>
          <p:cNvPicPr>
            <a:picLocks noChangeAspect="1"/>
          </p:cNvPicPr>
          <p:nvPr/>
        </p:nvPicPr>
        <p:blipFill>
          <a:blip r:embed="rId3"/>
          <a:stretch>
            <a:fillRect/>
          </a:stretch>
        </p:blipFill>
        <p:spPr>
          <a:xfrm>
            <a:off x="9924782" y="2800088"/>
            <a:ext cx="1233634" cy="1257822"/>
          </a:xfrm>
          <a:prstGeom prst="rect">
            <a:avLst/>
          </a:prstGeom>
        </p:spPr>
      </p:pic>
    </p:spTree>
    <p:extLst>
      <p:ext uri="{BB962C8B-B14F-4D97-AF65-F5344CB8AC3E}">
        <p14:creationId xmlns:p14="http://schemas.microsoft.com/office/powerpoint/2010/main" val="9347243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654908" y="365125"/>
            <a:ext cx="10698892" cy="1325563"/>
          </a:xfrm>
        </p:spPr>
        <p:txBody>
          <a:bodyPr>
            <a:normAutofit/>
          </a:bodyPr>
          <a:lstStyle/>
          <a:p>
            <a:r>
              <a:rPr lang="da-DK" b="1">
                <a:solidFill>
                  <a:srgbClr val="297A77"/>
                </a:solidFill>
                <a:latin typeface="+mn-lt"/>
              </a:rPr>
              <a:t>Blok 3: Implementering og opfølgning</a:t>
            </a:r>
            <a:br>
              <a:rPr lang="da-DK" b="1">
                <a:solidFill>
                  <a:srgbClr val="297A77"/>
                </a:solidFill>
                <a:latin typeface="+mn-lt"/>
              </a:rPr>
            </a:br>
            <a:r>
              <a:rPr lang="da-DK" sz="2000" b="1">
                <a:solidFill>
                  <a:srgbClr val="297A77"/>
                </a:solidFill>
                <a:latin typeface="+mn-lt"/>
              </a:rPr>
              <a:t>Er der potentiale for forandringer?</a:t>
            </a:r>
            <a:endParaRPr lang="da-DK" b="1">
              <a:solidFill>
                <a:srgbClr val="297A77"/>
              </a:solidFill>
              <a:latin typeface="+mn-lt"/>
            </a:endParaRP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654907" y="1791730"/>
            <a:ext cx="8916157" cy="4315680"/>
          </a:xfrm>
        </p:spPr>
        <p:txBody>
          <a:bodyPr>
            <a:normAutofit/>
          </a:bodyPr>
          <a:lstStyle/>
          <a:p>
            <a:pPr marL="0" lvl="0" indent="0">
              <a:buClr>
                <a:srgbClr val="297A77"/>
              </a:buClr>
              <a:buSzPct val="105000"/>
              <a:buNone/>
            </a:pPr>
            <a:r>
              <a:rPr lang="da-DK" sz="3000" b="1">
                <a:solidFill>
                  <a:srgbClr val="297A77"/>
                </a:solidFill>
                <a:ea typeface="+mj-ea"/>
                <a:cs typeface="+mj-cs"/>
              </a:rPr>
              <a:t>Drøft i grupper og udfyld implementeringsplanen (15 min.)</a:t>
            </a:r>
          </a:p>
          <a:p>
            <a:pPr lvl="0">
              <a:buClr>
                <a:srgbClr val="297A77"/>
              </a:buClr>
              <a:buSzPct val="105000"/>
            </a:pPr>
            <a:r>
              <a:rPr lang="da-DK" sz="2700"/>
              <a:t>Hvilke tiltag er det vigtigst og lettest at gennemføre?</a:t>
            </a:r>
          </a:p>
          <a:p>
            <a:pPr>
              <a:buClr>
                <a:srgbClr val="297A77"/>
              </a:buClr>
              <a:buSzPct val="105000"/>
            </a:pPr>
            <a:r>
              <a:rPr lang="da-DK" sz="2700"/>
              <a:t>Hvordan kan det ske?</a:t>
            </a:r>
          </a:p>
          <a:p>
            <a:pPr>
              <a:buClr>
                <a:srgbClr val="297A77"/>
              </a:buClr>
              <a:buSzPct val="105000"/>
            </a:pPr>
            <a:r>
              <a:rPr lang="da-DK" sz="2700"/>
              <a:t>Er der retningslinjer/fraser/andet materiale, der kan deles i gruppen?</a:t>
            </a:r>
          </a:p>
          <a:p>
            <a:pPr>
              <a:buClr>
                <a:srgbClr val="297A77"/>
              </a:buClr>
              <a:buSzPct val="105000"/>
            </a:pPr>
            <a:r>
              <a:rPr lang="da-DK" sz="2700"/>
              <a:t>Hvad vil I tage med hjem til jeres praksis? </a:t>
            </a:r>
          </a:p>
          <a:p>
            <a:pPr>
              <a:buClr>
                <a:srgbClr val="297A77"/>
              </a:buClr>
              <a:buSzPct val="105000"/>
            </a:pPr>
            <a:endParaRPr lang="da-DK" sz="2700" b="1">
              <a:solidFill>
                <a:srgbClr val="297A77"/>
              </a:solidFill>
              <a:ea typeface="+mj-ea"/>
              <a:cs typeface="+mj-cs"/>
            </a:endParaRPr>
          </a:p>
          <a:p>
            <a:pPr marL="0" indent="0">
              <a:buClr>
                <a:srgbClr val="297A77"/>
              </a:buClr>
              <a:buSzPct val="105000"/>
              <a:buNone/>
            </a:pPr>
            <a:r>
              <a:rPr lang="da-DK" b="1">
                <a:solidFill>
                  <a:srgbClr val="297A77"/>
                </a:solidFill>
                <a:ea typeface="+mj-ea"/>
                <a:cs typeface="+mj-cs"/>
              </a:rPr>
              <a:t>Opsamling i plenum (10 min.)</a:t>
            </a:r>
          </a:p>
          <a:p>
            <a:pPr>
              <a:buClr>
                <a:srgbClr val="297A77"/>
              </a:buClr>
              <a:buSzPct val="105000"/>
            </a:pPr>
            <a:endParaRPr lang="da-DK" sz="2700"/>
          </a:p>
          <a:p>
            <a:pPr>
              <a:buClr>
                <a:srgbClr val="297A77"/>
              </a:buClr>
              <a:buSzPct val="105000"/>
            </a:pPr>
            <a:endParaRPr lang="da-DK" sz="2700"/>
          </a:p>
          <a:p>
            <a:pPr>
              <a:buClr>
                <a:srgbClr val="297A77"/>
              </a:buClr>
              <a:buSzPct val="105000"/>
            </a:pPr>
            <a:endParaRPr lang="da-DK" sz="2700"/>
          </a:p>
          <a:p>
            <a:pPr marL="0" indent="0">
              <a:buClr>
                <a:srgbClr val="297A77"/>
              </a:buClr>
              <a:buSzPct val="105000"/>
              <a:buNone/>
            </a:pPr>
            <a:endParaRPr lang="da-DK">
              <a:solidFill>
                <a:srgbClr val="FF0000"/>
              </a:solidFill>
            </a:endParaRPr>
          </a:p>
        </p:txBody>
      </p:sp>
      <p:sp>
        <p:nvSpPr>
          <p:cNvPr id="8" name="Rektangel 7">
            <a:extLst>
              <a:ext uri="{FF2B5EF4-FFF2-40B4-BE49-F238E27FC236}">
                <a16:creationId xmlns:a16="http://schemas.microsoft.com/office/drawing/2014/main" id="{6BEF58E8-93C5-4783-AF5D-C88028D24DC8}"/>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Ellipse 8">
            <a:extLst>
              <a:ext uri="{FF2B5EF4-FFF2-40B4-BE49-F238E27FC236}">
                <a16:creationId xmlns:a16="http://schemas.microsoft.com/office/drawing/2014/main" id="{93B2230A-7586-458D-98BE-A94EF1ED5FDB}"/>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Slide Number Placeholder 3">
            <a:extLst>
              <a:ext uri="{FF2B5EF4-FFF2-40B4-BE49-F238E27FC236}">
                <a16:creationId xmlns:a16="http://schemas.microsoft.com/office/drawing/2014/main" id="{BB674087-A8E4-4E79-86B4-783BB522479B}"/>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34</a:t>
            </a:fld>
            <a:endParaRPr lang="da-DK" altLang="en-US">
              <a:solidFill>
                <a:schemeClr val="bg1"/>
              </a:solidFill>
            </a:endParaRPr>
          </a:p>
        </p:txBody>
      </p:sp>
      <p:pic>
        <p:nvPicPr>
          <p:cNvPr id="11" name="Billede 10">
            <a:extLst>
              <a:ext uri="{FF2B5EF4-FFF2-40B4-BE49-F238E27FC236}">
                <a16:creationId xmlns:a16="http://schemas.microsoft.com/office/drawing/2014/main" id="{B1E2F3D5-5896-465E-8BBA-A4250CD59CEB}"/>
              </a:ext>
            </a:extLst>
          </p:cNvPr>
          <p:cNvPicPr>
            <a:picLocks noChangeAspect="1"/>
          </p:cNvPicPr>
          <p:nvPr/>
        </p:nvPicPr>
        <p:blipFill>
          <a:blip r:embed="rId3"/>
          <a:stretch>
            <a:fillRect/>
          </a:stretch>
        </p:blipFill>
        <p:spPr>
          <a:xfrm>
            <a:off x="9922267" y="2819490"/>
            <a:ext cx="1233633" cy="1233633"/>
          </a:xfrm>
          <a:prstGeom prst="rect">
            <a:avLst/>
          </a:prstGeom>
        </p:spPr>
      </p:pic>
    </p:spTree>
    <p:extLst>
      <p:ext uri="{BB962C8B-B14F-4D97-AF65-F5344CB8AC3E}">
        <p14:creationId xmlns:p14="http://schemas.microsoft.com/office/powerpoint/2010/main" val="15047081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741218" y="365125"/>
            <a:ext cx="10612582" cy="1325563"/>
          </a:xfrm>
        </p:spPr>
        <p:txBody>
          <a:bodyPr>
            <a:normAutofit/>
          </a:bodyPr>
          <a:lstStyle/>
          <a:p>
            <a:r>
              <a:rPr lang="da-DK" b="1">
                <a:solidFill>
                  <a:srgbClr val="297A77"/>
                </a:solidFill>
                <a:latin typeface="+mn-lt"/>
              </a:rPr>
              <a:t>Opsamling og opfølgning</a:t>
            </a: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810254" y="1825625"/>
            <a:ext cx="8634372" cy="4351338"/>
          </a:xfrm>
        </p:spPr>
        <p:txBody>
          <a:bodyPr>
            <a:normAutofit/>
          </a:bodyPr>
          <a:lstStyle/>
          <a:p>
            <a:pPr>
              <a:buClr>
                <a:srgbClr val="297A77"/>
              </a:buClr>
            </a:pPr>
            <a:r>
              <a:rPr lang="da-DK"/>
              <a:t>Hvordan skal vi følge op på dagens møde?</a:t>
            </a:r>
          </a:p>
          <a:p>
            <a:pPr lvl="1">
              <a:buClr>
                <a:srgbClr val="297A77"/>
              </a:buClr>
            </a:pPr>
            <a:r>
              <a:rPr lang="da-DK"/>
              <a:t>Det kan fx gøres ved at fastsætte dato for en opfølgende opgørelse/datatræk. Det giver mulighed for at se eventuelle forandringer. </a:t>
            </a:r>
          </a:p>
          <a:p>
            <a:pPr marL="0" indent="0">
              <a:buNone/>
            </a:pPr>
            <a:endParaRPr lang="da-DK">
              <a:highlight>
                <a:srgbClr val="FFFF00"/>
              </a:highligh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35</a:t>
            </a:fld>
            <a:endParaRPr lang="da-DK" altLang="en-US">
              <a:solidFill>
                <a:schemeClr val="bg1"/>
              </a:solidFill>
            </a:endParaRPr>
          </a:p>
        </p:txBody>
      </p:sp>
      <p:pic>
        <p:nvPicPr>
          <p:cNvPr id="8" name="Grafik 4">
            <a:extLst>
              <a:ext uri="{FF2B5EF4-FFF2-40B4-BE49-F238E27FC236}">
                <a16:creationId xmlns:a16="http://schemas.microsoft.com/office/drawing/2014/main" id="{21FA1FF2-8576-4D42-96AD-0CAFA053D0F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85667" y="3683000"/>
            <a:ext cx="3286125" cy="2628900"/>
          </a:xfrm>
          <a:prstGeom prst="rect">
            <a:avLst/>
          </a:prstGeom>
        </p:spPr>
      </p:pic>
    </p:spTree>
    <p:extLst>
      <p:ext uri="{BB962C8B-B14F-4D97-AF65-F5344CB8AC3E}">
        <p14:creationId xmlns:p14="http://schemas.microsoft.com/office/powerpoint/2010/main" val="18395662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D36887F7-F0B6-4B20-B0B4-572B2E6A5689}"/>
              </a:ext>
            </a:extLst>
          </p:cNvPr>
          <p:cNvSpPr/>
          <p:nvPr/>
        </p:nvSpPr>
        <p:spPr>
          <a:xfrm>
            <a:off x="0" y="0"/>
            <a:ext cx="12192000" cy="6858000"/>
          </a:xfrm>
          <a:prstGeom prst="rect">
            <a:avLst/>
          </a:prstGeom>
          <a:solidFill>
            <a:srgbClr val="297A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3" name="Billede 12" descr="Et billede, der indeholder personer, mødelokale&#10;&#10;Automatisk genereret beskrivelse">
            <a:extLst>
              <a:ext uri="{FF2B5EF4-FFF2-40B4-BE49-F238E27FC236}">
                <a16:creationId xmlns:a16="http://schemas.microsoft.com/office/drawing/2014/main" id="{79FD8C49-7612-4B8C-94BF-486E18E41DB0}"/>
              </a:ext>
            </a:extLst>
          </p:cNvPr>
          <p:cNvPicPr>
            <a:picLocks noChangeAspect="1"/>
          </p:cNvPicPr>
          <p:nvPr/>
        </p:nvPicPr>
        <p:blipFill rotWithShape="1">
          <a:blip r:embed="rId3">
            <a:alphaModFix amt="21000"/>
          </a:blip>
          <a:srcRect l="17715" t="-1" r="37025" b="197"/>
          <a:stretch/>
        </p:blipFill>
        <p:spPr>
          <a:xfrm>
            <a:off x="0" y="-39648"/>
            <a:ext cx="12192000" cy="7913598"/>
          </a:xfrm>
          <a:prstGeom prst="rect">
            <a:avLst/>
          </a:prstGeom>
        </p:spPr>
      </p:pic>
      <p:sp>
        <p:nvSpPr>
          <p:cNvPr id="16" name="Title 1">
            <a:extLst>
              <a:ext uri="{FF2B5EF4-FFF2-40B4-BE49-F238E27FC236}">
                <a16:creationId xmlns:a16="http://schemas.microsoft.com/office/drawing/2014/main" id="{1167341F-C76B-49D7-9E8A-E2A2678BE035}"/>
              </a:ext>
            </a:extLst>
          </p:cNvPr>
          <p:cNvSpPr txBox="1">
            <a:spLocks/>
          </p:cNvSpPr>
          <p:nvPr/>
        </p:nvSpPr>
        <p:spPr>
          <a:xfrm>
            <a:off x="-1" y="2502819"/>
            <a:ext cx="1219199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a-DK" b="1">
                <a:solidFill>
                  <a:schemeClr val="bg1"/>
                </a:solidFill>
                <a:latin typeface="+mn-lt"/>
                <a:cs typeface="Calibri"/>
              </a:rPr>
              <a:t>TAK FOR I DAG</a:t>
            </a:r>
          </a:p>
        </p:txBody>
      </p:sp>
    </p:spTree>
    <p:extLst>
      <p:ext uri="{BB962C8B-B14F-4D97-AF65-F5344CB8AC3E}">
        <p14:creationId xmlns:p14="http://schemas.microsoft.com/office/powerpoint/2010/main" val="16185744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2848105" y="365125"/>
            <a:ext cx="8550580" cy="1325563"/>
          </a:xfrm>
        </p:spPr>
        <p:txBody>
          <a:bodyPr anchor="t" anchorCtr="0">
            <a:normAutofit/>
          </a:bodyPr>
          <a:lstStyle/>
          <a:p>
            <a:r>
              <a:rPr lang="da-DK" b="1" dirty="0">
                <a:solidFill>
                  <a:srgbClr val="297A77"/>
                </a:solidFill>
                <a:latin typeface="+mn-lt"/>
              </a:rPr>
              <a:t>Introduktionsvideo (5 min.)</a:t>
            </a:r>
            <a:endParaRPr lang="da-DK" b="1" dirty="0">
              <a:solidFill>
                <a:srgbClr val="3C8CFA"/>
              </a:solidFill>
              <a:latin typeface="+mn-lt"/>
            </a:endParaRPr>
          </a:p>
        </p:txBody>
      </p:sp>
      <p:sp>
        <p:nvSpPr>
          <p:cNvPr id="7" name="Slide Number Placeholder 3">
            <a:extLst>
              <a:ext uri="{FF2B5EF4-FFF2-40B4-BE49-F238E27FC236}">
                <a16:creationId xmlns:a16="http://schemas.microsoft.com/office/drawing/2014/main" id="{D75EFE38-2BBA-4153-B643-0E4369C12B44}"/>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lumMod val="75000"/>
                  </a:schemeClr>
                </a:solidFill>
              </a:rPr>
              <a:pPr algn="ctr"/>
              <a:t>4</a:t>
            </a:fld>
            <a:endParaRPr lang="da-DK" altLang="en-US">
              <a:solidFill>
                <a:schemeClr val="bg1">
                  <a:lumMod val="75000"/>
                </a:schemeClr>
              </a:solidFill>
            </a:endParaRPr>
          </a:p>
        </p:txBody>
      </p:sp>
      <p:sp>
        <p:nvSpPr>
          <p:cNvPr id="13" name="Rektangel 12">
            <a:extLst>
              <a:ext uri="{FF2B5EF4-FFF2-40B4-BE49-F238E27FC236}">
                <a16:creationId xmlns:a16="http://schemas.microsoft.com/office/drawing/2014/main" id="{217937B6-2C7C-476B-96DF-BEA1286C8364}"/>
              </a:ext>
            </a:extLst>
          </p:cNvPr>
          <p:cNvSpPr/>
          <p:nvPr/>
        </p:nvSpPr>
        <p:spPr>
          <a:xfrm>
            <a:off x="0"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Ellipse 10">
            <a:extLst>
              <a:ext uri="{FF2B5EF4-FFF2-40B4-BE49-F238E27FC236}">
                <a16:creationId xmlns:a16="http://schemas.microsoft.com/office/drawing/2014/main" id="{39A3C404-7E63-4A48-9549-BF52F89FB92E}"/>
              </a:ext>
            </a:extLst>
          </p:cNvPr>
          <p:cNvSpPr/>
          <p:nvPr/>
        </p:nvSpPr>
        <p:spPr>
          <a:xfrm>
            <a:off x="855705"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89341903-8BF9-404D-9262-C55636BC44DD}"/>
              </a:ext>
            </a:extLst>
          </p:cNvPr>
          <p:cNvPicPr>
            <a:picLocks noChangeAspect="1"/>
          </p:cNvPicPr>
          <p:nvPr/>
        </p:nvPicPr>
        <p:blipFill>
          <a:blip r:embed="rId4"/>
          <a:stretch>
            <a:fillRect/>
          </a:stretch>
        </p:blipFill>
        <p:spPr>
          <a:xfrm>
            <a:off x="1040703" y="2800088"/>
            <a:ext cx="1257823" cy="1257823"/>
          </a:xfrm>
          <a:prstGeom prst="rect">
            <a:avLst/>
          </a:prstGeom>
        </p:spPr>
      </p:pic>
      <p:pic>
        <p:nvPicPr>
          <p:cNvPr id="5" name="Online Media 4" title="KOL diagnostik - 1">
            <a:hlinkClick r:id="" action="ppaction://media"/>
            <a:extLst>
              <a:ext uri="{FF2B5EF4-FFF2-40B4-BE49-F238E27FC236}">
                <a16:creationId xmlns:a16="http://schemas.microsoft.com/office/drawing/2014/main" id="{75E31E86-863F-AC64-E03B-EC761149E19B}"/>
              </a:ext>
            </a:extLst>
          </p:cNvPr>
          <p:cNvPicPr>
            <a:picLocks noRot="1" noChangeAspect="1"/>
          </p:cNvPicPr>
          <p:nvPr>
            <a:videoFile r:link="rId1"/>
          </p:nvPr>
        </p:nvPicPr>
        <p:blipFill>
          <a:blip r:embed="rId5"/>
          <a:stretch>
            <a:fillRect/>
          </a:stretch>
        </p:blipFill>
        <p:spPr>
          <a:xfrm>
            <a:off x="2848105" y="1705625"/>
            <a:ext cx="8001000" cy="4520565"/>
          </a:xfrm>
          <a:prstGeom prst="rect">
            <a:avLst/>
          </a:prstGeom>
        </p:spPr>
      </p:pic>
    </p:spTree>
    <p:extLst>
      <p:ext uri="{BB962C8B-B14F-4D97-AF65-F5344CB8AC3E}">
        <p14:creationId xmlns:p14="http://schemas.microsoft.com/office/powerpoint/2010/main" val="3798856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8798A480-04FB-4F43-B1BB-1144FD178F80}"/>
              </a:ext>
            </a:extLst>
          </p:cNvPr>
          <p:cNvSpPr/>
          <p:nvPr/>
        </p:nvSpPr>
        <p:spPr>
          <a:xfrm>
            <a:off x="413360" y="1014607"/>
            <a:ext cx="3098326" cy="5279665"/>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Pladsholder til tekst 2">
            <a:extLst>
              <a:ext uri="{FF2B5EF4-FFF2-40B4-BE49-F238E27FC236}">
                <a16:creationId xmlns:a16="http://schemas.microsoft.com/office/drawing/2014/main" id="{B4A95D60-256D-4D28-85F8-FC5BFDB67B65}"/>
              </a:ext>
            </a:extLst>
          </p:cNvPr>
          <p:cNvSpPr>
            <a:spLocks noGrp="1"/>
          </p:cNvSpPr>
          <p:nvPr>
            <p:ph type="body" idx="1"/>
          </p:nvPr>
        </p:nvSpPr>
        <p:spPr>
          <a:xfrm>
            <a:off x="582542" y="1014608"/>
            <a:ext cx="3434192" cy="4919837"/>
          </a:xfrm>
        </p:spPr>
        <p:txBody>
          <a:bodyPr/>
          <a:lstStyle/>
          <a:p>
            <a:pPr marL="0" indent="0">
              <a:buNone/>
            </a:pPr>
            <a:r>
              <a:rPr lang="da-DK" dirty="0">
                <a:solidFill>
                  <a:schemeClr val="bg1"/>
                </a:solidFill>
              </a:rPr>
              <a:t>Forløbsplaner giver overblik over en række centrale informationer og kliniske værdier for patienter med KOL:</a:t>
            </a:r>
          </a:p>
          <a:p>
            <a:pPr marL="0" indent="0">
              <a:buNone/>
            </a:pPr>
            <a:endParaRPr lang="da-DK" dirty="0">
              <a:solidFill>
                <a:schemeClr val="bg1"/>
              </a:solidFill>
            </a:endParaRPr>
          </a:p>
          <a:p>
            <a:r>
              <a:rPr lang="da-DK" sz="2400" dirty="0">
                <a:solidFill>
                  <a:schemeClr val="bg1"/>
                </a:solidFill>
              </a:rPr>
              <a:t>FEV1/FVC (%)</a:t>
            </a:r>
          </a:p>
          <a:p>
            <a:r>
              <a:rPr lang="da-DK" sz="2400" dirty="0">
                <a:solidFill>
                  <a:schemeClr val="bg1"/>
                </a:solidFill>
              </a:rPr>
              <a:t>Rygestatus</a:t>
            </a:r>
          </a:p>
          <a:p>
            <a:r>
              <a:rPr lang="da-DK" sz="2400" dirty="0">
                <a:solidFill>
                  <a:schemeClr val="bg1"/>
                </a:solidFill>
              </a:rPr>
              <a:t>GOLD</a:t>
            </a:r>
          </a:p>
        </p:txBody>
      </p:sp>
      <p:sp>
        <p:nvSpPr>
          <p:cNvPr id="6" name="Title 1">
            <a:extLst>
              <a:ext uri="{FF2B5EF4-FFF2-40B4-BE49-F238E27FC236}">
                <a16:creationId xmlns:a16="http://schemas.microsoft.com/office/drawing/2014/main" id="{89E907B4-3B0B-4F59-9791-F55D2EE32344}"/>
              </a:ext>
            </a:extLst>
          </p:cNvPr>
          <p:cNvSpPr>
            <a:spLocks noGrp="1"/>
          </p:cNvSpPr>
          <p:nvPr>
            <p:ph type="title"/>
          </p:nvPr>
        </p:nvSpPr>
        <p:spPr>
          <a:xfrm>
            <a:off x="303380" y="93441"/>
            <a:ext cx="10797361" cy="921165"/>
          </a:xfrm>
        </p:spPr>
        <p:txBody>
          <a:bodyPr>
            <a:normAutofit/>
          </a:bodyPr>
          <a:lstStyle/>
          <a:p>
            <a:r>
              <a:rPr lang="da-DK" b="1" dirty="0">
                <a:solidFill>
                  <a:srgbClr val="297A77"/>
                </a:solidFill>
                <a:latin typeface="+mn-lt"/>
              </a:rPr>
              <a:t>Forløbsplansdata: Patient overblik</a:t>
            </a:r>
          </a:p>
        </p:txBody>
      </p:sp>
      <p:pic>
        <p:nvPicPr>
          <p:cNvPr id="7" name="Billede 6">
            <a:extLst>
              <a:ext uri="{FF2B5EF4-FFF2-40B4-BE49-F238E27FC236}">
                <a16:creationId xmlns:a16="http://schemas.microsoft.com/office/drawing/2014/main" id="{BF80FBCE-EC1E-431D-AE93-BEDD469508E8}"/>
              </a:ext>
            </a:extLst>
          </p:cNvPr>
          <p:cNvPicPr>
            <a:picLocks noChangeAspect="1"/>
          </p:cNvPicPr>
          <p:nvPr/>
        </p:nvPicPr>
        <p:blipFill>
          <a:blip r:embed="rId3"/>
          <a:stretch>
            <a:fillRect/>
          </a:stretch>
        </p:blipFill>
        <p:spPr>
          <a:xfrm>
            <a:off x="3680869" y="880086"/>
            <a:ext cx="8097772" cy="5414186"/>
          </a:xfrm>
          <a:prstGeom prst="rect">
            <a:avLst/>
          </a:prstGeom>
        </p:spPr>
      </p:pic>
    </p:spTree>
    <p:extLst>
      <p:ext uri="{BB962C8B-B14F-4D97-AF65-F5344CB8AC3E}">
        <p14:creationId xmlns:p14="http://schemas.microsoft.com/office/powerpoint/2010/main" val="418865867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BA60721A-D137-43F4-A2C7-E30D2F99284C}"/>
              </a:ext>
            </a:extLst>
          </p:cNvPr>
          <p:cNvSpPr>
            <a:spLocks noGrp="1"/>
          </p:cNvSpPr>
          <p:nvPr>
            <p:ph type="body" idx="1"/>
          </p:nvPr>
        </p:nvSpPr>
        <p:spPr/>
        <p:txBody>
          <a:bodyPr/>
          <a:lstStyle/>
          <a:p>
            <a:endParaRPr lang="da-DK"/>
          </a:p>
        </p:txBody>
      </p:sp>
      <p:sp>
        <p:nvSpPr>
          <p:cNvPr id="6" name="Title 1">
            <a:extLst>
              <a:ext uri="{FF2B5EF4-FFF2-40B4-BE49-F238E27FC236}">
                <a16:creationId xmlns:a16="http://schemas.microsoft.com/office/drawing/2014/main" id="{2308F155-CA0C-4F71-B1BA-3830EDC3B6B4}"/>
              </a:ext>
            </a:extLst>
          </p:cNvPr>
          <p:cNvSpPr>
            <a:spLocks noGrp="1"/>
          </p:cNvSpPr>
          <p:nvPr>
            <p:ph type="title"/>
          </p:nvPr>
        </p:nvSpPr>
        <p:spPr>
          <a:xfrm>
            <a:off x="556439" y="365125"/>
            <a:ext cx="10797361" cy="921165"/>
          </a:xfrm>
        </p:spPr>
        <p:txBody>
          <a:bodyPr>
            <a:normAutofit/>
          </a:bodyPr>
          <a:lstStyle/>
          <a:p>
            <a:r>
              <a:rPr lang="da-DK" b="1" dirty="0">
                <a:solidFill>
                  <a:srgbClr val="297A77"/>
                </a:solidFill>
                <a:latin typeface="+mn-lt"/>
              </a:rPr>
              <a:t>Forløbsplansdata: Patientliste</a:t>
            </a:r>
          </a:p>
        </p:txBody>
      </p:sp>
      <p:pic>
        <p:nvPicPr>
          <p:cNvPr id="4" name="Billede 3">
            <a:extLst>
              <a:ext uri="{FF2B5EF4-FFF2-40B4-BE49-F238E27FC236}">
                <a16:creationId xmlns:a16="http://schemas.microsoft.com/office/drawing/2014/main" id="{74327868-CC01-490B-A5A8-347473D58DF6}"/>
              </a:ext>
            </a:extLst>
          </p:cNvPr>
          <p:cNvPicPr>
            <a:picLocks noChangeAspect="1"/>
          </p:cNvPicPr>
          <p:nvPr/>
        </p:nvPicPr>
        <p:blipFill>
          <a:blip r:embed="rId3"/>
          <a:stretch>
            <a:fillRect/>
          </a:stretch>
        </p:blipFill>
        <p:spPr>
          <a:xfrm>
            <a:off x="372424" y="1233055"/>
            <a:ext cx="11165389" cy="4800437"/>
          </a:xfrm>
          <a:prstGeom prst="rect">
            <a:avLst/>
          </a:prstGeom>
        </p:spPr>
      </p:pic>
    </p:spTree>
    <p:extLst>
      <p:ext uri="{BB962C8B-B14F-4D97-AF65-F5344CB8AC3E}">
        <p14:creationId xmlns:p14="http://schemas.microsoft.com/office/powerpoint/2010/main" val="222512641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01748BF7-2853-4A97-88AB-466CE3FAE84A}"/>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Ellipse 7">
            <a:extLst>
              <a:ext uri="{FF2B5EF4-FFF2-40B4-BE49-F238E27FC236}">
                <a16:creationId xmlns:a16="http://schemas.microsoft.com/office/drawing/2014/main" id="{3466BAD2-1965-4C02-B010-CBCDC691D79B}"/>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9" name="Billede 8">
            <a:extLst>
              <a:ext uri="{FF2B5EF4-FFF2-40B4-BE49-F238E27FC236}">
                <a16:creationId xmlns:a16="http://schemas.microsoft.com/office/drawing/2014/main" id="{3EBA7224-83ED-4ECA-BBD4-6560BED8437A}"/>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0" name="Slide Number Placeholder 3">
            <a:extLst>
              <a:ext uri="{FF2B5EF4-FFF2-40B4-BE49-F238E27FC236}">
                <a16:creationId xmlns:a16="http://schemas.microsoft.com/office/drawing/2014/main" id="{02AFB573-6534-425D-96B6-11433C73114D}"/>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7</a:t>
            </a:fld>
            <a:endParaRPr lang="da-DK" altLang="en-US">
              <a:solidFill>
                <a:schemeClr val="bg1"/>
              </a:solidFill>
            </a:endParaRPr>
          </a:p>
        </p:txBody>
      </p:sp>
      <p:sp>
        <p:nvSpPr>
          <p:cNvPr id="11" name="Rektangel 10">
            <a:extLst>
              <a:ext uri="{FF2B5EF4-FFF2-40B4-BE49-F238E27FC236}">
                <a16:creationId xmlns:a16="http://schemas.microsoft.com/office/drawing/2014/main" id="{8B417D2A-F75A-4A97-8686-E0F41C96C959}"/>
              </a:ext>
            </a:extLst>
          </p:cNvPr>
          <p:cNvSpPr/>
          <p:nvPr/>
        </p:nvSpPr>
        <p:spPr>
          <a:xfrm>
            <a:off x="601547" y="388668"/>
            <a:ext cx="8793660" cy="579595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da-DK" sz="4400" b="1" dirty="0">
                <a:cs typeface="Calibri"/>
              </a:rPr>
              <a:t>Blok 1: Prævalens</a:t>
            </a:r>
          </a:p>
          <a:p>
            <a:pPr marL="0" indent="0">
              <a:buNone/>
            </a:pPr>
            <a:r>
              <a:rPr lang="da-DK" sz="4400" b="1" dirty="0">
                <a:cs typeface="Calibri"/>
              </a:rPr>
              <a:t>	</a:t>
            </a:r>
            <a:r>
              <a:rPr lang="da-DK" sz="2400" b="1" dirty="0">
                <a:cs typeface="Calibri"/>
              </a:rPr>
              <a:t>Målepunkt 1: KOL-prævalens i klyngen</a:t>
            </a:r>
          </a:p>
          <a:p>
            <a:pPr marL="0" indent="0">
              <a:buNone/>
            </a:pPr>
            <a:endParaRPr lang="da-DK" sz="2400" b="1" dirty="0">
              <a:cs typeface="Calibri"/>
            </a:endParaRPr>
          </a:p>
          <a:p>
            <a:pPr marL="0" indent="0">
              <a:buNone/>
            </a:pPr>
            <a:endParaRPr lang="da-DK" sz="2400" b="1" dirty="0">
              <a:cs typeface="Calibri"/>
            </a:endParaRPr>
          </a:p>
          <a:p>
            <a:pPr marL="0" indent="0">
              <a:buNone/>
            </a:pPr>
            <a:endParaRPr lang="da-DK" sz="2400" b="1" dirty="0">
              <a:cs typeface="Calibri"/>
            </a:endParaRPr>
          </a:p>
          <a:p>
            <a:pPr marL="0" indent="0">
              <a:buNone/>
            </a:pPr>
            <a:endParaRPr lang="da-DK" sz="2400" b="1" dirty="0">
              <a:cs typeface="Calibri"/>
            </a:endParaRPr>
          </a:p>
          <a:p>
            <a:pPr marL="0" indent="0">
              <a:buNone/>
            </a:pPr>
            <a:r>
              <a:rPr lang="da-DK" sz="3200" b="1" dirty="0">
                <a:cs typeface="Calibri"/>
              </a:rPr>
              <a:t>Samlet tid: 20 min. herunder</a:t>
            </a:r>
          </a:p>
          <a:p>
            <a:pPr marL="0" indent="0">
              <a:buNone/>
            </a:pPr>
            <a:r>
              <a:rPr lang="da-DK" sz="2400" b="1" dirty="0">
                <a:cs typeface="Calibri"/>
              </a:rPr>
              <a:t>Samtale med sidemanden 10 min.</a:t>
            </a:r>
          </a:p>
          <a:p>
            <a:pPr marL="0" indent="0">
              <a:buNone/>
            </a:pPr>
            <a:endParaRPr lang="da-DK" sz="2400" b="1" dirty="0">
              <a:cs typeface="Calibri"/>
            </a:endParaRPr>
          </a:p>
          <a:p>
            <a:pPr marL="0" indent="0">
              <a:buNone/>
            </a:pPr>
            <a:endParaRPr lang="da-DK" sz="2400" b="1" dirty="0">
              <a:cs typeface="Calibri"/>
            </a:endParaRPr>
          </a:p>
          <a:p>
            <a:pPr marL="0" indent="0">
              <a:buNone/>
            </a:pPr>
            <a:r>
              <a:rPr lang="da-DK" sz="2000" b="1" dirty="0">
                <a:cs typeface="Calibri"/>
              </a:rPr>
              <a:t>Her skal I </a:t>
            </a:r>
            <a:r>
              <a:rPr lang="da-DK" sz="2000" b="1" u="sng" dirty="0">
                <a:cs typeface="Calibri"/>
              </a:rPr>
              <a:t>ikke</a:t>
            </a:r>
            <a:r>
              <a:rPr lang="da-DK" sz="2000" b="1" dirty="0">
                <a:cs typeface="Calibri"/>
              </a:rPr>
              <a:t> sidde sammen med kolleger fra egen praksis</a:t>
            </a:r>
          </a:p>
        </p:txBody>
      </p:sp>
    </p:spTree>
    <p:extLst>
      <p:ext uri="{BB962C8B-B14F-4D97-AF65-F5344CB8AC3E}">
        <p14:creationId xmlns:p14="http://schemas.microsoft.com/office/powerpoint/2010/main" val="2066516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523883" y="365125"/>
            <a:ext cx="10829917" cy="1325563"/>
          </a:xfrm>
        </p:spPr>
        <p:txBody>
          <a:bodyPr>
            <a:normAutofit/>
          </a:bodyPr>
          <a:lstStyle/>
          <a:p>
            <a:r>
              <a:rPr lang="da-DK" b="1">
                <a:solidFill>
                  <a:srgbClr val="297A77"/>
                </a:solidFill>
                <a:latin typeface="+mn-lt"/>
              </a:rPr>
              <a:t>Formål med blok 1</a:t>
            </a: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651867" y="1479759"/>
            <a:ext cx="9272915" cy="5013116"/>
          </a:xfrm>
        </p:spPr>
        <p:txBody>
          <a:bodyPr vert="horz" lIns="91440" tIns="45720" rIns="91440" bIns="45720" rtlCol="0" anchor="t">
            <a:normAutofit/>
          </a:bodyPr>
          <a:lstStyle/>
          <a:p>
            <a:pPr marL="0" indent="0">
              <a:buNone/>
            </a:pPr>
            <a:r>
              <a:rPr lang="da-DK" sz="3200" dirty="0">
                <a:cs typeface="Calibri"/>
              </a:rPr>
              <a:t>I blok 1 gennemgås andelen af patienter, der er registreret med en KOL-diagnose. </a:t>
            </a:r>
          </a:p>
          <a:p>
            <a:pPr>
              <a:lnSpc>
                <a:spcPct val="100000"/>
              </a:lnSpc>
              <a:buClr>
                <a:srgbClr val="297A77"/>
              </a:buClr>
              <a:buSzPct val="105000"/>
            </a:pPr>
            <a:r>
              <a:rPr lang="da-DK" sz="3200" dirty="0">
                <a:cs typeface="Calibri"/>
              </a:rPr>
              <a:t>Formålet er at drøfte, hvor mange patienter, der har diagnosen KOL, om andelen er som forventet, herunder hvornår praksis tilbyder LFU. </a:t>
            </a:r>
          </a:p>
        </p:txBody>
      </p:sp>
      <p:sp>
        <p:nvSpPr>
          <p:cNvPr id="6" name="Rektangel 5">
            <a:extLst>
              <a:ext uri="{FF2B5EF4-FFF2-40B4-BE49-F238E27FC236}">
                <a16:creationId xmlns:a16="http://schemas.microsoft.com/office/drawing/2014/main" id="{01748BF7-2853-4A97-88AB-466CE3FAE84A}"/>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Ellipse 7">
            <a:extLst>
              <a:ext uri="{FF2B5EF4-FFF2-40B4-BE49-F238E27FC236}">
                <a16:creationId xmlns:a16="http://schemas.microsoft.com/office/drawing/2014/main" id="{3466BAD2-1965-4C02-B010-CBCDC691D79B}"/>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9" name="Billede 8">
            <a:extLst>
              <a:ext uri="{FF2B5EF4-FFF2-40B4-BE49-F238E27FC236}">
                <a16:creationId xmlns:a16="http://schemas.microsoft.com/office/drawing/2014/main" id="{3EBA7224-83ED-4ECA-BBD4-6560BED8437A}"/>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0" name="Slide Number Placeholder 3">
            <a:extLst>
              <a:ext uri="{FF2B5EF4-FFF2-40B4-BE49-F238E27FC236}">
                <a16:creationId xmlns:a16="http://schemas.microsoft.com/office/drawing/2014/main" id="{02AFB573-6534-425D-96B6-11433C73114D}"/>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8</a:t>
            </a:fld>
            <a:endParaRPr lang="da-DK" altLang="en-US">
              <a:solidFill>
                <a:schemeClr val="bg1"/>
              </a:solidFill>
            </a:endParaRPr>
          </a:p>
        </p:txBody>
      </p:sp>
    </p:spTree>
    <p:extLst>
      <p:ext uri="{BB962C8B-B14F-4D97-AF65-F5344CB8AC3E}">
        <p14:creationId xmlns:p14="http://schemas.microsoft.com/office/powerpoint/2010/main" val="2125050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4A690F-5881-43D4-9FD7-D941A8E629CB}"/>
              </a:ext>
            </a:extLst>
          </p:cNvPr>
          <p:cNvSpPr>
            <a:spLocks noGrp="1"/>
          </p:cNvSpPr>
          <p:nvPr>
            <p:ph type="title"/>
          </p:nvPr>
        </p:nvSpPr>
        <p:spPr>
          <a:xfrm>
            <a:off x="838199" y="553015"/>
            <a:ext cx="10760901" cy="361385"/>
          </a:xfrm>
        </p:spPr>
        <p:txBody>
          <a:bodyPr>
            <a:normAutofit fontScale="90000"/>
          </a:bodyPr>
          <a:lstStyle/>
          <a:p>
            <a:r>
              <a:rPr lang="da-DK" sz="4000" b="1" dirty="0">
                <a:solidFill>
                  <a:srgbClr val="297A77"/>
                </a:solidFill>
                <a:latin typeface="+mn-lt"/>
              </a:rPr>
              <a:t>Målepunkt 1: KOL-prævalens </a:t>
            </a:r>
          </a:p>
        </p:txBody>
      </p:sp>
      <p:graphicFrame>
        <p:nvGraphicFramePr>
          <p:cNvPr id="6" name="Pladsholder til indhold 5">
            <a:extLst>
              <a:ext uri="{FF2B5EF4-FFF2-40B4-BE49-F238E27FC236}">
                <a16:creationId xmlns:a16="http://schemas.microsoft.com/office/drawing/2014/main" id="{3FD8ACDB-A817-4B8E-8E85-AC9AC7080F7D}"/>
              </a:ext>
            </a:extLst>
          </p:cNvPr>
          <p:cNvGraphicFramePr>
            <a:graphicFrameLocks noGrp="1"/>
          </p:cNvGraphicFramePr>
          <p:nvPr>
            <p:ph idx="1"/>
            <p:extLst>
              <p:ext uri="{D42A27DB-BD31-4B8C-83A1-F6EECF244321}">
                <p14:modId xmlns:p14="http://schemas.microsoft.com/office/powerpoint/2010/main" val="4180626207"/>
              </p:ext>
            </p:extLst>
          </p:nvPr>
        </p:nvGraphicFramePr>
        <p:xfrm>
          <a:off x="741405" y="1433384"/>
          <a:ext cx="10612395" cy="474357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699217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6B993C13B96ABA44B8BA0820E957946A" ma:contentTypeVersion="12" ma:contentTypeDescription="Opret et nyt dokument." ma:contentTypeScope="" ma:versionID="c6a27907c238321beccc8f2b3004cf78">
  <xsd:schema xmlns:xsd="http://www.w3.org/2001/XMLSchema" xmlns:xs="http://www.w3.org/2001/XMLSchema" xmlns:p="http://schemas.microsoft.com/office/2006/metadata/properties" xmlns:ns2="e19b9160-98c9-4814-b699-7a53b2458871" xmlns:ns3="ab13d131-50a7-42c4-8a02-30b9c286ffe1" targetNamespace="http://schemas.microsoft.com/office/2006/metadata/properties" ma:root="true" ma:fieldsID="6b1bbbd8e1481685570080defb1fbcf7" ns2:_="" ns3:_="">
    <xsd:import namespace="e19b9160-98c9-4814-b699-7a53b2458871"/>
    <xsd:import namespace="ab13d131-50a7-42c4-8a02-30b9c286ffe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9b9160-98c9-4814-b699-7a53b24588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b13d131-50a7-42c4-8a02-30b9c286ffe1" elementFormDefault="qualified">
    <xsd:import namespace="http://schemas.microsoft.com/office/2006/documentManagement/types"/>
    <xsd:import namespace="http://schemas.microsoft.com/office/infopath/2007/PartnerControls"/>
    <xsd:element name="SharedWithUsers" ma:index="13"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06313E7-0275-4B5F-A914-F92A14947304}">
  <ds:schemaRefs>
    <ds:schemaRef ds:uri="http://schemas.microsoft.com/sharepoint/v3/contenttype/forms"/>
  </ds:schemaRefs>
</ds:datastoreItem>
</file>

<file path=customXml/itemProps2.xml><?xml version="1.0" encoding="utf-8"?>
<ds:datastoreItem xmlns:ds="http://schemas.openxmlformats.org/officeDocument/2006/customXml" ds:itemID="{7465785F-4359-4F84-AFAE-EB7B727BC3AA}">
  <ds:schemaRefs>
    <ds:schemaRef ds:uri="ab13d131-50a7-42c4-8a02-30b9c286ffe1"/>
    <ds:schemaRef ds:uri="e19b9160-98c9-4814-b699-7a53b245887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1D2688B-9160-4759-B324-2B9FBB78BA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9b9160-98c9-4814-b699-7a53b2458871"/>
    <ds:schemaRef ds:uri="ab13d131-50a7-42c4-8a02-30b9c286ff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TotalTime>
  <Words>3511</Words>
  <Application>Microsoft Office PowerPoint</Application>
  <PresentationFormat>Widescreen</PresentationFormat>
  <Paragraphs>444</Paragraphs>
  <Slides>36</Slides>
  <Notes>36</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Calibri Light</vt:lpstr>
      <vt:lpstr>Office Theme</vt:lpstr>
      <vt:lpstr>KLYNGENAVN  KOL  Diagnostik  Dato for klyngemødet     </vt:lpstr>
      <vt:lpstr>Program for dagens møde</vt:lpstr>
      <vt:lpstr>Materialer</vt:lpstr>
      <vt:lpstr>Introduktionsvideo (5 min.)</vt:lpstr>
      <vt:lpstr>Forløbsplansdata: Patient overblik</vt:lpstr>
      <vt:lpstr>Forløbsplansdata: Patientliste</vt:lpstr>
      <vt:lpstr>PowerPoint Presentation</vt:lpstr>
      <vt:lpstr>Formål med blok 1</vt:lpstr>
      <vt:lpstr>Målepunkt 1: KOL-prævalens </vt:lpstr>
      <vt:lpstr>Spørgsmål til målepunkt 1: KOL-prævalens </vt:lpstr>
      <vt:lpstr>Notér i mødenoter (5 min.) </vt:lpstr>
      <vt:lpstr>PowerPoint Presentation</vt:lpstr>
      <vt:lpstr>Formål med blok 2 </vt:lpstr>
      <vt:lpstr>Blok 2: Introduktionsvideo (5 min.) </vt:lpstr>
      <vt:lpstr>Målepunkt 2: Andel patienter, hvor FEV1/FVC &lt; 70 %</vt:lpstr>
      <vt:lpstr>Målepunkt 3: Andel patienter med mindst én reversibilitetstest siden 2013</vt:lpstr>
      <vt:lpstr>Målepunkt 4: Andel patienter, der er GOLD-klassificeret </vt:lpstr>
      <vt:lpstr>Målepunkt 5: Andel patienter med registreret rygestatus</vt:lpstr>
      <vt:lpstr>Gruppearbejde (20 min.)</vt:lpstr>
      <vt:lpstr>Spørgsmål til målepunkt 2: Andel patienter, hvor FEV1/FVC &lt; 70 %</vt:lpstr>
      <vt:lpstr>Spørgsmål til målepunkt 3: Andel patienter med minimum én reversibilitetstest</vt:lpstr>
      <vt:lpstr>Spørgsmål til målepunkt 4: Andel patienter, der er GOLD-klassificeret</vt:lpstr>
      <vt:lpstr>Spørgsmål til målepunkt 5: Andel patienter med  registreret rygestatus</vt:lpstr>
      <vt:lpstr>Plenum gennemgang (10 min.)</vt:lpstr>
      <vt:lpstr>Notér i mødenoter (5 min.) </vt:lpstr>
      <vt:lpstr>PowerPoint Presentation</vt:lpstr>
      <vt:lpstr>PowerPoint Presentation</vt:lpstr>
      <vt:lpstr>Formål med blok 3 </vt:lpstr>
      <vt:lpstr>Målepunkt 6: Andel patienter med en forløbsplan </vt:lpstr>
      <vt:lpstr>Målepunkt 7: Andel patienter, der er tilmeldt kronikerhonorar</vt:lpstr>
      <vt:lpstr>Spørgsmål til målepunkt 6 og 7: Andel patienter med en forløbsplan, og andel der er tilmeldt kronikerhonorar</vt:lpstr>
      <vt:lpstr>Notér i mødenoter (5 min.) </vt:lpstr>
      <vt:lpstr>PowerPoint Presentation</vt:lpstr>
      <vt:lpstr>Blok 3: Implementering og opfølgning Er der potentiale for forandringer?</vt:lpstr>
      <vt:lpstr>Opsamling og opfølgning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Thomas Høg Sørensen</cp:lastModifiedBy>
  <cp:revision>3</cp:revision>
  <cp:lastPrinted>2021-10-08T09:54:51Z</cp:lastPrinted>
  <dcterms:created xsi:type="dcterms:W3CDTF">2018-05-04T12:52:03Z</dcterms:created>
  <dcterms:modified xsi:type="dcterms:W3CDTF">2024-03-07T16:53:52Z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0x0101006B993C13B96ABA44B8BA0820E957946A</vt:lpwstr>
  </property>
</Properties>
</file>